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88" r:id="rId3"/>
    <p:sldId id="329" r:id="rId4"/>
    <p:sldId id="278" r:id="rId5"/>
    <p:sldId id="314" r:id="rId6"/>
    <p:sldId id="316" r:id="rId7"/>
    <p:sldId id="317" r:id="rId8"/>
    <p:sldId id="323" r:id="rId9"/>
    <p:sldId id="327" r:id="rId10"/>
    <p:sldId id="324" r:id="rId11"/>
    <p:sldId id="325" r:id="rId12"/>
    <p:sldId id="326" r:id="rId13"/>
    <p:sldId id="272" r:id="rId14"/>
    <p:sldId id="315" r:id="rId15"/>
    <p:sldId id="318" r:id="rId16"/>
    <p:sldId id="320" r:id="rId17"/>
    <p:sldId id="321" r:id="rId18"/>
    <p:sldId id="322" r:id="rId19"/>
    <p:sldId id="307" r:id="rId20"/>
    <p:sldId id="328" r:id="rId21"/>
    <p:sldId id="319"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3" r:id="rId38"/>
    <p:sldId id="274" r:id="rId39"/>
    <p:sldId id="275" r:id="rId40"/>
    <p:sldId id="276" r:id="rId41"/>
    <p:sldId id="277" r:id="rId42"/>
    <p:sldId id="279" r:id="rId43"/>
    <p:sldId id="280" r:id="rId44"/>
    <p:sldId id="281" r:id="rId45"/>
    <p:sldId id="282" r:id="rId46"/>
    <p:sldId id="283" r:id="rId47"/>
    <p:sldId id="284" r:id="rId48"/>
    <p:sldId id="285" r:id="rId49"/>
    <p:sldId id="286" r:id="rId50"/>
    <p:sldId id="287" r:id="rId51"/>
    <p:sldId id="289" r:id="rId52"/>
    <p:sldId id="290" r:id="rId53"/>
    <p:sldId id="291" r:id="rId54"/>
    <p:sldId id="292" r:id="rId55"/>
    <p:sldId id="293" r:id="rId56"/>
    <p:sldId id="295" r:id="rId57"/>
    <p:sldId id="298" r:id="rId58"/>
    <p:sldId id="294" r:id="rId59"/>
    <p:sldId id="296" r:id="rId60"/>
    <p:sldId id="297" r:id="rId61"/>
    <p:sldId id="299" r:id="rId62"/>
    <p:sldId id="300" r:id="rId63"/>
    <p:sldId id="301" r:id="rId64"/>
    <p:sldId id="302" r:id="rId65"/>
    <p:sldId id="303" r:id="rId66"/>
    <p:sldId id="304" r:id="rId67"/>
    <p:sldId id="305" r:id="rId68"/>
    <p:sldId id="306" r:id="rId69"/>
    <p:sldId id="308" r:id="rId70"/>
    <p:sldId id="309" r:id="rId71"/>
    <p:sldId id="310" r:id="rId72"/>
    <p:sldId id="311" r:id="rId73"/>
    <p:sldId id="312" r:id="rId74"/>
    <p:sldId id="313"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95033" autoAdjust="0"/>
  </p:normalViewPr>
  <p:slideViewPr>
    <p:cSldViewPr snapToGrid="0">
      <p:cViewPr varScale="1">
        <p:scale>
          <a:sx n="78" d="100"/>
          <a:sy n="78" d="100"/>
        </p:scale>
        <p:origin x="6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7E1C11-2BB0-4EE8-B097-36F1D077CA24}" type="datetimeFigureOut">
              <a:rPr lang="zh-CN" altLang="en-US" smtClean="0"/>
              <a:t>2026/2/13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691FB-97FC-4C4B-9363-43FE03E260DB}" type="slidenum">
              <a:rPr lang="zh-CN" altLang="en-US" smtClean="0"/>
              <a:t>‹#›</a:t>
            </a:fld>
            <a:endParaRPr lang="zh-CN" altLang="en-US"/>
          </a:p>
        </p:txBody>
      </p:sp>
    </p:spTree>
    <p:extLst>
      <p:ext uri="{BB962C8B-B14F-4D97-AF65-F5344CB8AC3E}">
        <p14:creationId xmlns:p14="http://schemas.microsoft.com/office/powerpoint/2010/main" val="350659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南京八友公司（八友科技）</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时代立足核心逻辑深度总结 南京八友科技（江苏八友科技，北京八友科技旗下）在</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时代的立足核心，在于精准卡位**大模型产业链的“数据基建层”**，构建了以**合规高质量数据**为核心的护城河，通过**技术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资源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生态**三位一体的战略，成为</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时代不可替代的数据基础设施服务商。 </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一、定位逻辑：锚定</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产业的“刚需命脉” </a:t>
            </a:r>
            <a:r>
              <a:rPr lang="en-US" altLang="zh-CN" sz="1200" b="0" i="0" kern="1200" dirty="0">
                <a:solidFill>
                  <a:schemeClr val="tx1"/>
                </a:solidFill>
                <a:effectLst/>
                <a:latin typeface="+mn-lt"/>
                <a:ea typeface="+mn-ea"/>
                <a:cs typeface="+mn-cs"/>
              </a:rPr>
              <a:t>### 1.1 </a:t>
            </a:r>
            <a:r>
              <a:rPr lang="zh-CN" altLang="en-US" sz="1200" b="0" i="0" kern="1200" dirty="0">
                <a:solidFill>
                  <a:schemeClr val="tx1"/>
                </a:solidFill>
                <a:effectLst/>
                <a:latin typeface="+mn-lt"/>
                <a:ea typeface="+mn-ea"/>
                <a:cs typeface="+mn-cs"/>
              </a:rPr>
              <a:t>赛道选择：得语料者得未来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精准卡位**：避开大模型研发的红海竞争，专注于</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产业最基础也最稀缺的资源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高质量训练数据**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需求刚性**：所有大模型（通用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垂类）都需要海量、合规、多样化的数据进行预训练、</a:t>
            </a:r>
            <a:r>
              <a:rPr lang="en-US" altLang="zh-CN" sz="1200" b="0" i="0" kern="1200" dirty="0">
                <a:solidFill>
                  <a:schemeClr val="tx1"/>
                </a:solidFill>
                <a:effectLst/>
                <a:latin typeface="+mn-lt"/>
                <a:ea typeface="+mn-ea"/>
                <a:cs typeface="+mn-cs"/>
              </a:rPr>
              <a:t>SFT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RLHF</a:t>
            </a:r>
            <a:r>
              <a:rPr lang="zh-CN" altLang="en-US" sz="1200" b="0" i="0" kern="1200" dirty="0">
                <a:solidFill>
                  <a:schemeClr val="tx1"/>
                </a:solidFill>
                <a:effectLst/>
                <a:latin typeface="+mn-lt"/>
                <a:ea typeface="+mn-ea"/>
                <a:cs typeface="+mn-cs"/>
              </a:rPr>
              <a:t>，数据是</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模型的“燃料”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先发优势**：</a:t>
            </a:r>
            <a:r>
              <a:rPr lang="en-US" altLang="zh-CN" sz="1200" b="0" i="0" kern="1200" dirty="0">
                <a:solidFill>
                  <a:schemeClr val="tx1"/>
                </a:solidFill>
                <a:effectLst/>
                <a:latin typeface="+mn-lt"/>
                <a:ea typeface="+mn-ea"/>
                <a:cs typeface="+mn-cs"/>
              </a:rPr>
              <a:t>2015</a:t>
            </a:r>
            <a:r>
              <a:rPr lang="zh-CN" altLang="en-US" sz="1200" b="0" i="0" kern="1200" dirty="0">
                <a:solidFill>
                  <a:schemeClr val="tx1"/>
                </a:solidFill>
                <a:effectLst/>
                <a:latin typeface="+mn-lt"/>
                <a:ea typeface="+mn-ea"/>
                <a:cs typeface="+mn-cs"/>
              </a:rPr>
              <a:t>年创立，早于</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大模型爆发期布局数据储备，成为国内第一批专业</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数据服务商 </a:t>
            </a:r>
            <a:r>
              <a:rPr lang="en-US" altLang="zh-CN" sz="1200" b="0" i="0" kern="1200" dirty="0">
                <a:solidFill>
                  <a:schemeClr val="tx1"/>
                </a:solidFill>
                <a:effectLst/>
                <a:latin typeface="+mn-lt"/>
                <a:ea typeface="+mn-ea"/>
                <a:cs typeface="+mn-cs"/>
              </a:rPr>
              <a:t>### 1.2 </a:t>
            </a:r>
            <a:r>
              <a:rPr lang="zh-CN" altLang="en-US" sz="1200" b="0" i="0" kern="1200" dirty="0">
                <a:solidFill>
                  <a:schemeClr val="tx1"/>
                </a:solidFill>
                <a:effectLst/>
                <a:latin typeface="+mn-lt"/>
                <a:ea typeface="+mn-ea"/>
                <a:cs typeface="+mn-cs"/>
              </a:rPr>
              <a:t>客户定位：绑定头部大模型生态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核心客户**：国内主流大模型厂商（占比</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），覆盖从科研机构到商业巨头的全产业链客户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价值绑定**：提供从通用语料到垂类数据集的全栈服务，成为客户研发流程中不可分割的一部分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场景延伸**：从舆情分析、电商数据服务，拓展到模型训练数据、领域数据集与</a:t>
            </a:r>
            <a:r>
              <a:rPr lang="en-US" altLang="zh-CN"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服务，适配</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全场景需求 </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二、核心竞争力逻辑：构建“不可复制”的护城河 </a:t>
            </a:r>
            <a:r>
              <a:rPr lang="en-US" altLang="zh-CN" sz="1200" b="0" i="0" kern="1200" dirty="0">
                <a:solidFill>
                  <a:schemeClr val="tx1"/>
                </a:solidFill>
                <a:effectLst/>
                <a:latin typeface="+mn-lt"/>
                <a:ea typeface="+mn-ea"/>
                <a:cs typeface="+mn-cs"/>
              </a:rPr>
              <a:t>### 2.1 </a:t>
            </a:r>
            <a:r>
              <a:rPr lang="zh-CN" altLang="en-US" sz="1200" b="0" i="0" kern="1200" dirty="0">
                <a:solidFill>
                  <a:schemeClr val="tx1"/>
                </a:solidFill>
                <a:effectLst/>
                <a:latin typeface="+mn-lt"/>
                <a:ea typeface="+mn-ea"/>
                <a:cs typeface="+mn-cs"/>
              </a:rPr>
              <a:t>合规为先：数据安全的“生命线”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差异化壁垒**：主动承担更高合规成本，建立严格的数据采集风控体系，不绕开监管要求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可持续发展**：在数据合规监管趋严的背景下，成为客户规避法律风险的首选合作伙伴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行业标杆**：为行业树立“合规采集、安全使用”的标准，形成品牌信任壁垒 </a:t>
            </a:r>
            <a:r>
              <a:rPr lang="en-US" altLang="zh-CN" sz="1200" b="0" i="0" kern="1200" dirty="0">
                <a:solidFill>
                  <a:schemeClr val="tx1"/>
                </a:solidFill>
                <a:effectLst/>
                <a:latin typeface="+mn-lt"/>
                <a:ea typeface="+mn-ea"/>
                <a:cs typeface="+mn-cs"/>
              </a:rPr>
              <a:t>### 2.2 </a:t>
            </a:r>
            <a:r>
              <a:rPr lang="zh-CN" altLang="en-US" sz="1200" b="0" i="0" kern="1200" dirty="0">
                <a:solidFill>
                  <a:schemeClr val="tx1"/>
                </a:solidFill>
                <a:effectLst/>
                <a:latin typeface="+mn-lt"/>
                <a:ea typeface="+mn-ea"/>
                <a:cs typeface="+mn-cs"/>
              </a:rPr>
              <a:t>数据资产：规模化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高质量的双重优势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维度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核心优势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具体表现 </a:t>
            </a:r>
            <a:r>
              <a:rPr lang="en-US" altLang="zh-CN" sz="1200" b="0" i="0" kern="1200" dirty="0">
                <a:solidFill>
                  <a:schemeClr val="tx1"/>
                </a:solidFill>
                <a:effectLst/>
                <a:latin typeface="+mn-lt"/>
                <a:ea typeface="+mn-ea"/>
                <a:cs typeface="+mn-cs"/>
              </a:rPr>
              <a:t>| |------|----------|----------| | **</a:t>
            </a:r>
            <a:r>
              <a:rPr lang="zh-CN" altLang="en-US" sz="1200" b="0" i="0" kern="1200" dirty="0">
                <a:solidFill>
                  <a:schemeClr val="tx1"/>
                </a:solidFill>
                <a:effectLst/>
                <a:latin typeface="+mn-lt"/>
                <a:ea typeface="+mn-ea"/>
                <a:cs typeface="+mn-cs"/>
              </a:rPr>
              <a:t>规模效应**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海量数据储备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多年数据留存，覆盖多领域、多语言、多模态数据 </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质量控制**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精准筛选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人工标注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建立严格的数据质量评估体系，提供“好、快、便宜、安全”的四维服务 </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多样性**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多模态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垂类覆盖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从文本到图像、语音，从通用领域到医疗、金融等垂直行业 </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时效性**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实时数据更新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满足客户对连续更新数据的需求，支持模型持续迭代 </a:t>
            </a:r>
            <a:r>
              <a:rPr lang="en-US" altLang="zh-CN" sz="1200" b="0" i="0" kern="1200" dirty="0">
                <a:solidFill>
                  <a:schemeClr val="tx1"/>
                </a:solidFill>
                <a:effectLst/>
                <a:latin typeface="+mn-lt"/>
                <a:ea typeface="+mn-ea"/>
                <a:cs typeface="+mn-cs"/>
              </a:rPr>
              <a:t>| ### 2.3 </a:t>
            </a:r>
            <a:r>
              <a:rPr lang="zh-CN" altLang="en-US" sz="1200" b="0" i="0" kern="1200" dirty="0">
                <a:solidFill>
                  <a:schemeClr val="tx1"/>
                </a:solidFill>
                <a:effectLst/>
                <a:latin typeface="+mn-lt"/>
                <a:ea typeface="+mn-ea"/>
                <a:cs typeface="+mn-cs"/>
              </a:rPr>
              <a:t>技术赋能：数据处理的“效率引擎”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自研技术**：开发高效数据采集、清洗、标注工具，提升数据生产效率，降低单位成本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翻译能力**：解决中文数据稀缺问题，提供高质量多语言翻译服务，帮助客户扩充训练语料库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定制化服务**：根据客户需求定制数据集，提供从数据采集到标注的全流程解决方案 </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三、战略发展逻辑：“长期主义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生态协同”的双轮驱动 </a:t>
            </a:r>
            <a:r>
              <a:rPr lang="en-US" altLang="zh-CN" sz="1200" b="0" i="0" kern="1200" dirty="0">
                <a:solidFill>
                  <a:schemeClr val="tx1"/>
                </a:solidFill>
                <a:effectLst/>
                <a:latin typeface="+mn-lt"/>
                <a:ea typeface="+mn-ea"/>
                <a:cs typeface="+mn-cs"/>
              </a:rPr>
              <a:t>### 3.1 </a:t>
            </a:r>
            <a:r>
              <a:rPr lang="zh-CN" altLang="en-US" sz="1200" b="0" i="0" kern="1200" dirty="0">
                <a:solidFill>
                  <a:schemeClr val="tx1"/>
                </a:solidFill>
                <a:effectLst/>
                <a:latin typeface="+mn-lt"/>
                <a:ea typeface="+mn-ea"/>
                <a:cs typeface="+mn-cs"/>
              </a:rPr>
              <a:t>长期主义：坚守数据价值的底层逻辑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拒绝短期诱惑**：不盲目跟风大模型研发，专注数据主业，成为</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产业的“水电煤”供应商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持续投入**：加大数据采集、处理技术研发投入，保持行业领先地位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前瞻布局**：预判</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发展趋势，提前储备未来模型所需的新兴数据类型（如多模态、小样本数据） </a:t>
            </a:r>
            <a:r>
              <a:rPr lang="en-US" altLang="zh-CN" sz="1200" b="0" i="0" kern="1200" dirty="0">
                <a:solidFill>
                  <a:schemeClr val="tx1"/>
                </a:solidFill>
                <a:effectLst/>
                <a:latin typeface="+mn-lt"/>
                <a:ea typeface="+mn-ea"/>
                <a:cs typeface="+mn-cs"/>
              </a:rPr>
              <a:t>### 3.2 </a:t>
            </a:r>
            <a:r>
              <a:rPr lang="zh-CN" altLang="en-US" sz="1200" b="0" i="0" kern="1200" dirty="0">
                <a:solidFill>
                  <a:schemeClr val="tx1"/>
                </a:solidFill>
                <a:effectLst/>
                <a:latin typeface="+mn-lt"/>
                <a:ea typeface="+mn-ea"/>
                <a:cs typeface="+mn-cs"/>
              </a:rPr>
              <a:t>生态协同：构建“共生共赢”的产业网络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上游合作**：与数据采集机构、标注团队建立稳定合作，保障数据供给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下游绑定**：深度融入大模型企业研发流程，提供定制化数据服务，提升客户粘性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行业共建**：参与行业标准制定，推动</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数据服务行业规范化发展，扩大行业影响力 </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四、商业模式逻辑：“数据资产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服务”的双轮变现 </a:t>
            </a:r>
            <a:r>
              <a:rPr lang="en-US" altLang="zh-CN" sz="1200" b="0" i="0" kern="1200" dirty="0">
                <a:solidFill>
                  <a:schemeClr val="tx1"/>
                </a:solidFill>
                <a:effectLst/>
                <a:latin typeface="+mn-lt"/>
                <a:ea typeface="+mn-ea"/>
                <a:cs typeface="+mn-cs"/>
              </a:rPr>
              <a:t>### 4.1 </a:t>
            </a:r>
            <a:r>
              <a:rPr lang="zh-CN" altLang="en-US" sz="1200" b="0" i="0" kern="1200" dirty="0">
                <a:solidFill>
                  <a:schemeClr val="tx1"/>
                </a:solidFill>
                <a:effectLst/>
                <a:latin typeface="+mn-lt"/>
                <a:ea typeface="+mn-ea"/>
                <a:cs typeface="+mn-cs"/>
              </a:rPr>
              <a:t>基础服务：数据产品的规模化变现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标准化数据集**：提供通用预训练数据集、垂类行业数据集，满足客户基础需求 </a:t>
            </a:r>
            <a:r>
              <a:rPr lang="en-US" altLang="zh-CN" sz="1200" b="0" i="0" kern="1200" dirty="0">
                <a:solidFill>
                  <a:schemeClr val="tx1"/>
                </a:solidFill>
                <a:effectLst/>
                <a:latin typeface="+mn-lt"/>
                <a:ea typeface="+mn-ea"/>
                <a:cs typeface="+mn-cs"/>
              </a:rPr>
              <a:t>- **API</a:t>
            </a:r>
            <a:r>
              <a:rPr lang="zh-CN" altLang="en-US" sz="1200" b="0" i="0" kern="1200" dirty="0">
                <a:solidFill>
                  <a:schemeClr val="tx1"/>
                </a:solidFill>
                <a:effectLst/>
                <a:latin typeface="+mn-lt"/>
                <a:ea typeface="+mn-ea"/>
                <a:cs typeface="+mn-cs"/>
              </a:rPr>
              <a:t>服务**：通过数据接口，实现数据服务的实时交付，降低客户使用门槛 </a:t>
            </a:r>
            <a:r>
              <a:rPr lang="en-US" altLang="zh-CN" sz="1200" b="0" i="0" kern="1200" dirty="0">
                <a:solidFill>
                  <a:schemeClr val="tx1"/>
                </a:solidFill>
                <a:effectLst/>
                <a:latin typeface="+mn-lt"/>
                <a:ea typeface="+mn-ea"/>
                <a:cs typeface="+mn-cs"/>
              </a:rPr>
              <a:t>### 4.2 </a:t>
            </a:r>
            <a:r>
              <a:rPr lang="zh-CN" altLang="en-US" sz="1200" b="0" i="0" kern="1200" dirty="0">
                <a:solidFill>
                  <a:schemeClr val="tx1"/>
                </a:solidFill>
                <a:effectLst/>
                <a:latin typeface="+mn-lt"/>
                <a:ea typeface="+mn-ea"/>
                <a:cs typeface="+mn-cs"/>
              </a:rPr>
              <a:t>增值服务：定制化解决方案的高附加值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模型训练服务**：提供从数据准备到模型微调的全流程支持，帮助客户快速落地</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应用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数据咨询服务**：为客户提供数据战略规划、质量评估、合规咨询等专业服务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技术合作**：与客户联合研发特定场景的数据解决方案，共享技术成果 </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五、</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时代的生存哲学：“做对的事”比“把事做对”更重要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顺势而为**：抓住大模型爆发的历史机遇，从数据服务升级为</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基础设施服务商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聚焦核心**：不贪多求全，专注数据主业，打造“一招鲜吃遍天”的核心竞争力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价值创造**：通过提供高质量数据，帮助客户降低研发成本、提升模型性能，实现价值共生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风险规避**：在</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伦理、数据合规等敏感领域保持清醒，不触碰法律红线，保障企业可持续发展 </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核心逻辑一句话总结 南京八友科技的立足之道，在于**以合规为底线、以数据为核心、以技术为支撑、以生态为依托**，精准卡位</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产业的“数据基建层”，成为大模型时代不可或缺的“数据燃料供应商”，实现与</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产业共同成长的长期价值。 要不要我帮你把以上核心逻辑提炼成一份可直接用于汇报的一页纸摘要？</a:t>
            </a:r>
            <a:endParaRPr lang="zh-CN" altLang="en-US" dirty="0"/>
          </a:p>
        </p:txBody>
      </p:sp>
      <p:sp>
        <p:nvSpPr>
          <p:cNvPr id="4" name="Slide Number Placeholder 3"/>
          <p:cNvSpPr>
            <a:spLocks noGrp="1"/>
          </p:cNvSpPr>
          <p:nvPr>
            <p:ph type="sldNum" sz="quarter" idx="5"/>
          </p:nvPr>
        </p:nvSpPr>
        <p:spPr/>
        <p:txBody>
          <a:bodyPr/>
          <a:lstStyle/>
          <a:p>
            <a:fld id="{417691FB-97FC-4C4B-9363-43FE03E260DB}" type="slidenum">
              <a:rPr lang="zh-CN" altLang="en-US" smtClean="0"/>
              <a:t>10</a:t>
            </a:fld>
            <a:endParaRPr lang="zh-CN" altLang="en-US"/>
          </a:p>
        </p:txBody>
      </p:sp>
    </p:spTree>
    <p:extLst>
      <p:ext uri="{BB962C8B-B14F-4D97-AF65-F5344CB8AC3E}">
        <p14:creationId xmlns:p14="http://schemas.microsoft.com/office/powerpoint/2010/main" val="271204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17691FB-97FC-4C4B-9363-43FE03E260DB}" type="slidenum">
              <a:rPr lang="zh-CN" altLang="en-US" smtClean="0"/>
              <a:t>39</a:t>
            </a:fld>
            <a:endParaRPr lang="zh-CN" altLang="en-US"/>
          </a:p>
        </p:txBody>
      </p:sp>
    </p:spTree>
    <p:extLst>
      <p:ext uri="{BB962C8B-B14F-4D97-AF65-F5344CB8AC3E}">
        <p14:creationId xmlns:p14="http://schemas.microsoft.com/office/powerpoint/2010/main" val="394612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r>
              <a:rPr lang="zh-CN" altLang="en-US" dirty="0"/>
              <a:t>从算力效率、数据质量、模型能力三个维度做了系统性优化。 每个阶段的设计都有明确的理论依据和实验支撑，并非经验主义。 最终产出的 </a:t>
            </a:r>
            <a:r>
              <a:rPr lang="en-US" altLang="zh-CN" dirty="0"/>
              <a:t>Llama 3 </a:t>
            </a:r>
            <a:r>
              <a:rPr lang="zh-CN" altLang="en-US" dirty="0"/>
              <a:t>模型在多语言、长上下文、数学推理等关键指标上实现了显著突破，证明了策略的有效性。</a:t>
            </a:r>
          </a:p>
        </p:txBody>
      </p:sp>
      <p:sp>
        <p:nvSpPr>
          <p:cNvPr id="4" name="Slide Number Placeholder 3"/>
          <p:cNvSpPr>
            <a:spLocks noGrp="1"/>
          </p:cNvSpPr>
          <p:nvPr>
            <p:ph type="sldNum" sz="quarter" idx="5"/>
          </p:nvPr>
        </p:nvSpPr>
        <p:spPr/>
        <p:txBody>
          <a:bodyPr/>
          <a:lstStyle/>
          <a:p>
            <a:fld id="{417691FB-97FC-4C4B-9363-43FE03E260DB}" type="slidenum">
              <a:rPr lang="zh-CN" altLang="en-US" smtClean="0"/>
              <a:t>40</a:t>
            </a:fld>
            <a:endParaRPr lang="zh-CN" altLang="en-US"/>
          </a:p>
        </p:txBody>
      </p:sp>
    </p:spTree>
    <p:extLst>
      <p:ext uri="{BB962C8B-B14F-4D97-AF65-F5344CB8AC3E}">
        <p14:creationId xmlns:p14="http://schemas.microsoft.com/office/powerpoint/2010/main" val="557679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200</a:t>
            </a:r>
            <a:r>
              <a:rPr lang="zh-CN" altLang="en-US" dirty="0"/>
              <a:t>万 </a:t>
            </a:r>
            <a:r>
              <a:rPr lang="en-US" altLang="zh-CN" dirty="0"/>
              <a:t>* 100=  200 00 0 000</a:t>
            </a:r>
            <a:endParaRPr lang="zh-CN" altLang="en-US" dirty="0"/>
          </a:p>
        </p:txBody>
      </p:sp>
      <p:sp>
        <p:nvSpPr>
          <p:cNvPr id="4" name="Slide Number Placeholder 3"/>
          <p:cNvSpPr>
            <a:spLocks noGrp="1"/>
          </p:cNvSpPr>
          <p:nvPr>
            <p:ph type="sldNum" sz="quarter" idx="5"/>
          </p:nvPr>
        </p:nvSpPr>
        <p:spPr/>
        <p:txBody>
          <a:bodyPr/>
          <a:lstStyle/>
          <a:p>
            <a:fld id="{417691FB-97FC-4C4B-9363-43FE03E260DB}" type="slidenum">
              <a:rPr lang="zh-CN" altLang="en-US" smtClean="0"/>
              <a:t>41</a:t>
            </a:fld>
            <a:endParaRPr lang="zh-CN" altLang="en-US"/>
          </a:p>
        </p:txBody>
      </p:sp>
    </p:spTree>
    <p:extLst>
      <p:ext uri="{BB962C8B-B14F-4D97-AF65-F5344CB8AC3E}">
        <p14:creationId xmlns:p14="http://schemas.microsoft.com/office/powerpoint/2010/main" val="64379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14.8   0 00 00 0 000</a:t>
            </a:r>
            <a:endParaRPr lang="zh-CN" altLang="en-US" dirty="0"/>
          </a:p>
        </p:txBody>
      </p:sp>
      <p:sp>
        <p:nvSpPr>
          <p:cNvPr id="4" name="Slide Number Placeholder 3"/>
          <p:cNvSpPr>
            <a:spLocks noGrp="1"/>
          </p:cNvSpPr>
          <p:nvPr>
            <p:ph type="sldNum" sz="quarter" idx="5"/>
          </p:nvPr>
        </p:nvSpPr>
        <p:spPr/>
        <p:txBody>
          <a:bodyPr/>
          <a:lstStyle/>
          <a:p>
            <a:fld id="{417691FB-97FC-4C4B-9363-43FE03E260DB}" type="slidenum">
              <a:rPr lang="zh-CN" altLang="en-US" smtClean="0"/>
              <a:t>43</a:t>
            </a:fld>
            <a:endParaRPr lang="zh-CN" altLang="en-US"/>
          </a:p>
        </p:txBody>
      </p:sp>
    </p:spTree>
    <p:extLst>
      <p:ext uri="{BB962C8B-B14F-4D97-AF65-F5344CB8AC3E}">
        <p14:creationId xmlns:p14="http://schemas.microsoft.com/office/powerpoint/2010/main" val="2923785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F325-99DE-83CB-AF68-3D724722287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8DD4443-0C21-EC39-7828-0D43340AA0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F51A2988-6574-998E-F8B9-4CC01319257A}"/>
              </a:ext>
            </a:extLst>
          </p:cNvPr>
          <p:cNvSpPr>
            <a:spLocks noGrp="1"/>
          </p:cNvSpPr>
          <p:nvPr>
            <p:ph type="dt" sz="half" idx="10"/>
          </p:nvPr>
        </p:nvSpPr>
        <p:spPr/>
        <p:txBody>
          <a:bodyPr/>
          <a:lstStyle/>
          <a:p>
            <a:fld id="{08FA4EC0-F174-4D07-9030-8F9BB7B8B5C9}" type="datetimeFigureOut">
              <a:rPr lang="zh-CN" altLang="en-US" smtClean="0"/>
              <a:t>2026/2/13</a:t>
            </a:fld>
            <a:endParaRPr lang="zh-CN" altLang="en-US"/>
          </a:p>
        </p:txBody>
      </p:sp>
      <p:sp>
        <p:nvSpPr>
          <p:cNvPr id="5" name="Footer Placeholder 4">
            <a:extLst>
              <a:ext uri="{FF2B5EF4-FFF2-40B4-BE49-F238E27FC236}">
                <a16:creationId xmlns:a16="http://schemas.microsoft.com/office/drawing/2014/main" id="{1884A459-3EC5-9F8B-F821-050954AD6B6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64FF140-5889-E767-37B3-0B3E851AF506}"/>
              </a:ext>
            </a:extLst>
          </p:cNvPr>
          <p:cNvSpPr>
            <a:spLocks noGrp="1"/>
          </p:cNvSpPr>
          <p:nvPr>
            <p:ph type="sldNum" sz="quarter" idx="12"/>
          </p:nvPr>
        </p:nvSpPr>
        <p:spPr/>
        <p:txBody>
          <a:body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806464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FD03-64A7-4F3E-3F04-3695025826A8}"/>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E8A219C-29DE-03A4-5207-B49FCB9049A0}"/>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C4B3DC8-C282-2FE8-4888-32BB3A423F26}"/>
              </a:ext>
            </a:extLst>
          </p:cNvPr>
          <p:cNvSpPr>
            <a:spLocks noGrp="1"/>
          </p:cNvSpPr>
          <p:nvPr>
            <p:ph type="dt" sz="half" idx="10"/>
          </p:nvPr>
        </p:nvSpPr>
        <p:spPr/>
        <p:txBody>
          <a:bodyPr/>
          <a:lstStyle/>
          <a:p>
            <a:fld id="{08FA4EC0-F174-4D07-9030-8F9BB7B8B5C9}" type="datetimeFigureOut">
              <a:rPr lang="zh-CN" altLang="en-US" smtClean="0"/>
              <a:t>2026/2/13</a:t>
            </a:fld>
            <a:endParaRPr lang="zh-CN" altLang="en-US"/>
          </a:p>
        </p:txBody>
      </p:sp>
      <p:sp>
        <p:nvSpPr>
          <p:cNvPr id="5" name="Footer Placeholder 4">
            <a:extLst>
              <a:ext uri="{FF2B5EF4-FFF2-40B4-BE49-F238E27FC236}">
                <a16:creationId xmlns:a16="http://schemas.microsoft.com/office/drawing/2014/main" id="{CEBDD4BD-6A38-6CBE-1B43-85EDF5D8522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5BCFB17-B704-4525-1DD0-87B649BB5E97}"/>
              </a:ext>
            </a:extLst>
          </p:cNvPr>
          <p:cNvSpPr>
            <a:spLocks noGrp="1"/>
          </p:cNvSpPr>
          <p:nvPr>
            <p:ph type="sldNum" sz="quarter" idx="12"/>
          </p:nvPr>
        </p:nvSpPr>
        <p:spPr/>
        <p:txBody>
          <a:body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4148610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D32BCF-F35E-DE1E-A8BA-2096C6B7E5DD}"/>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8DF5459-EA35-854A-162F-C0F1D77920E6}"/>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BBAC9B0-5CE2-1E53-3BE4-A5A9CDA44471}"/>
              </a:ext>
            </a:extLst>
          </p:cNvPr>
          <p:cNvSpPr>
            <a:spLocks noGrp="1"/>
          </p:cNvSpPr>
          <p:nvPr>
            <p:ph type="dt" sz="half" idx="10"/>
          </p:nvPr>
        </p:nvSpPr>
        <p:spPr/>
        <p:txBody>
          <a:bodyPr/>
          <a:lstStyle/>
          <a:p>
            <a:fld id="{08FA4EC0-F174-4D07-9030-8F9BB7B8B5C9}" type="datetimeFigureOut">
              <a:rPr lang="zh-CN" altLang="en-US" smtClean="0"/>
              <a:t>2026/2/13</a:t>
            </a:fld>
            <a:endParaRPr lang="zh-CN" altLang="en-US"/>
          </a:p>
        </p:txBody>
      </p:sp>
      <p:sp>
        <p:nvSpPr>
          <p:cNvPr id="5" name="Footer Placeholder 4">
            <a:extLst>
              <a:ext uri="{FF2B5EF4-FFF2-40B4-BE49-F238E27FC236}">
                <a16:creationId xmlns:a16="http://schemas.microsoft.com/office/drawing/2014/main" id="{5F352AD1-14D1-DCC0-1A51-28824AA47F0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AD83601-B2C3-3F45-3A01-173400B9C829}"/>
              </a:ext>
            </a:extLst>
          </p:cNvPr>
          <p:cNvSpPr>
            <a:spLocks noGrp="1"/>
          </p:cNvSpPr>
          <p:nvPr>
            <p:ph type="sldNum" sz="quarter" idx="12"/>
          </p:nvPr>
        </p:nvSpPr>
        <p:spPr/>
        <p:txBody>
          <a:body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3252621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A677-420C-C48D-2C6A-D2D0C41948E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2B84F9B-B8F0-D044-FDCF-72E988988BE5}"/>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FD93E7A-06A1-5C1B-38BA-A7C1F1D32F13}"/>
              </a:ext>
            </a:extLst>
          </p:cNvPr>
          <p:cNvSpPr>
            <a:spLocks noGrp="1"/>
          </p:cNvSpPr>
          <p:nvPr>
            <p:ph type="dt" sz="half" idx="10"/>
          </p:nvPr>
        </p:nvSpPr>
        <p:spPr/>
        <p:txBody>
          <a:bodyPr/>
          <a:lstStyle/>
          <a:p>
            <a:fld id="{08FA4EC0-F174-4D07-9030-8F9BB7B8B5C9}" type="datetimeFigureOut">
              <a:rPr lang="zh-CN" altLang="en-US" smtClean="0"/>
              <a:t>2026/2/13</a:t>
            </a:fld>
            <a:endParaRPr lang="zh-CN" altLang="en-US"/>
          </a:p>
        </p:txBody>
      </p:sp>
      <p:sp>
        <p:nvSpPr>
          <p:cNvPr id="5" name="Footer Placeholder 4">
            <a:extLst>
              <a:ext uri="{FF2B5EF4-FFF2-40B4-BE49-F238E27FC236}">
                <a16:creationId xmlns:a16="http://schemas.microsoft.com/office/drawing/2014/main" id="{CF65904E-D138-D77C-00B3-402D3CF06BD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A43AD2C-811E-9037-C9CB-155EFF74AD55}"/>
              </a:ext>
            </a:extLst>
          </p:cNvPr>
          <p:cNvSpPr>
            <a:spLocks noGrp="1"/>
          </p:cNvSpPr>
          <p:nvPr>
            <p:ph type="sldNum" sz="quarter" idx="12"/>
          </p:nvPr>
        </p:nvSpPr>
        <p:spPr/>
        <p:txBody>
          <a:body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1356879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30C01-0F7F-52A0-9037-2D3FF21E5EEB}"/>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4440BD9-1EB3-73F8-B2F9-E7F2E39A42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4E82B22E-7740-132C-641F-9AE727822EAE}"/>
              </a:ext>
            </a:extLst>
          </p:cNvPr>
          <p:cNvSpPr>
            <a:spLocks noGrp="1"/>
          </p:cNvSpPr>
          <p:nvPr>
            <p:ph type="dt" sz="half" idx="10"/>
          </p:nvPr>
        </p:nvSpPr>
        <p:spPr/>
        <p:txBody>
          <a:bodyPr/>
          <a:lstStyle/>
          <a:p>
            <a:fld id="{08FA4EC0-F174-4D07-9030-8F9BB7B8B5C9}" type="datetimeFigureOut">
              <a:rPr lang="zh-CN" altLang="en-US" smtClean="0"/>
              <a:t>2026/2/13</a:t>
            </a:fld>
            <a:endParaRPr lang="zh-CN" altLang="en-US"/>
          </a:p>
        </p:txBody>
      </p:sp>
      <p:sp>
        <p:nvSpPr>
          <p:cNvPr id="5" name="Footer Placeholder 4">
            <a:extLst>
              <a:ext uri="{FF2B5EF4-FFF2-40B4-BE49-F238E27FC236}">
                <a16:creationId xmlns:a16="http://schemas.microsoft.com/office/drawing/2014/main" id="{05A686CB-65EC-0124-7775-4A8B7E226BC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A109D85-5872-31F4-B0AB-054CF153496B}"/>
              </a:ext>
            </a:extLst>
          </p:cNvPr>
          <p:cNvSpPr>
            <a:spLocks noGrp="1"/>
          </p:cNvSpPr>
          <p:nvPr>
            <p:ph type="sldNum" sz="quarter" idx="12"/>
          </p:nvPr>
        </p:nvSpPr>
        <p:spPr/>
        <p:txBody>
          <a:body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4067198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5EAA-5EC5-C5AD-0ADA-24EDE461FCF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B3D5E89-CD6D-29BE-9EAC-48C2FB45DAD6}"/>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8028DB38-5CE5-5C19-63CB-B6C85537566C}"/>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E10BD9FA-3944-B790-A263-B67D09DE537C}"/>
              </a:ext>
            </a:extLst>
          </p:cNvPr>
          <p:cNvSpPr>
            <a:spLocks noGrp="1"/>
          </p:cNvSpPr>
          <p:nvPr>
            <p:ph type="dt" sz="half" idx="10"/>
          </p:nvPr>
        </p:nvSpPr>
        <p:spPr/>
        <p:txBody>
          <a:bodyPr/>
          <a:lstStyle/>
          <a:p>
            <a:fld id="{08FA4EC0-F174-4D07-9030-8F9BB7B8B5C9}" type="datetimeFigureOut">
              <a:rPr lang="zh-CN" altLang="en-US" smtClean="0"/>
              <a:t>2026/2/13</a:t>
            </a:fld>
            <a:endParaRPr lang="zh-CN" altLang="en-US"/>
          </a:p>
        </p:txBody>
      </p:sp>
      <p:sp>
        <p:nvSpPr>
          <p:cNvPr id="6" name="Footer Placeholder 5">
            <a:extLst>
              <a:ext uri="{FF2B5EF4-FFF2-40B4-BE49-F238E27FC236}">
                <a16:creationId xmlns:a16="http://schemas.microsoft.com/office/drawing/2014/main" id="{253DF2B8-277F-43C5-E420-F89E1122F69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AE71A0D-90DD-703E-2E3E-1E4BB82D1DF9}"/>
              </a:ext>
            </a:extLst>
          </p:cNvPr>
          <p:cNvSpPr>
            <a:spLocks noGrp="1"/>
          </p:cNvSpPr>
          <p:nvPr>
            <p:ph type="sldNum" sz="quarter" idx="12"/>
          </p:nvPr>
        </p:nvSpPr>
        <p:spPr/>
        <p:txBody>
          <a:body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307010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4C3E-63E9-FE1A-5960-B80E2F79837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DBAC73F-DB55-12A7-5A4F-C3C3F97CBA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521D0A80-F989-04BF-E739-F53FE103B5DD}"/>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DDE05052-1505-249E-02F4-E0F70A8BAC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5EF52E79-14C6-C8CC-A8B8-CEBBE6CC59C7}"/>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8597675-7170-B5DE-B861-54FE717D2FF1}"/>
              </a:ext>
            </a:extLst>
          </p:cNvPr>
          <p:cNvSpPr>
            <a:spLocks noGrp="1"/>
          </p:cNvSpPr>
          <p:nvPr>
            <p:ph type="dt" sz="half" idx="10"/>
          </p:nvPr>
        </p:nvSpPr>
        <p:spPr/>
        <p:txBody>
          <a:bodyPr/>
          <a:lstStyle/>
          <a:p>
            <a:fld id="{08FA4EC0-F174-4D07-9030-8F9BB7B8B5C9}" type="datetimeFigureOut">
              <a:rPr lang="zh-CN" altLang="en-US" smtClean="0"/>
              <a:t>2026/2/13</a:t>
            </a:fld>
            <a:endParaRPr lang="zh-CN" altLang="en-US"/>
          </a:p>
        </p:txBody>
      </p:sp>
      <p:sp>
        <p:nvSpPr>
          <p:cNvPr id="8" name="Footer Placeholder 7">
            <a:extLst>
              <a:ext uri="{FF2B5EF4-FFF2-40B4-BE49-F238E27FC236}">
                <a16:creationId xmlns:a16="http://schemas.microsoft.com/office/drawing/2014/main" id="{A3A4FD7F-0642-A8C8-BA57-8BE42D650BAB}"/>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6954D7BB-B9DC-07A8-4789-1057C6FAE62C}"/>
              </a:ext>
            </a:extLst>
          </p:cNvPr>
          <p:cNvSpPr>
            <a:spLocks noGrp="1"/>
          </p:cNvSpPr>
          <p:nvPr>
            <p:ph type="sldNum" sz="quarter" idx="12"/>
          </p:nvPr>
        </p:nvSpPr>
        <p:spPr/>
        <p:txBody>
          <a:body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2799019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2DF1-E386-2156-947A-37185D120517}"/>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338D1115-3E6B-5D71-6636-BB15EFCE79C6}"/>
              </a:ext>
            </a:extLst>
          </p:cNvPr>
          <p:cNvSpPr>
            <a:spLocks noGrp="1"/>
          </p:cNvSpPr>
          <p:nvPr>
            <p:ph type="dt" sz="half" idx="10"/>
          </p:nvPr>
        </p:nvSpPr>
        <p:spPr/>
        <p:txBody>
          <a:bodyPr/>
          <a:lstStyle/>
          <a:p>
            <a:fld id="{08FA4EC0-F174-4D07-9030-8F9BB7B8B5C9}" type="datetimeFigureOut">
              <a:rPr lang="zh-CN" altLang="en-US" smtClean="0"/>
              <a:t>2026/2/13</a:t>
            </a:fld>
            <a:endParaRPr lang="zh-CN" altLang="en-US"/>
          </a:p>
        </p:txBody>
      </p:sp>
      <p:sp>
        <p:nvSpPr>
          <p:cNvPr id="4" name="Footer Placeholder 3">
            <a:extLst>
              <a:ext uri="{FF2B5EF4-FFF2-40B4-BE49-F238E27FC236}">
                <a16:creationId xmlns:a16="http://schemas.microsoft.com/office/drawing/2014/main" id="{B7F30CB1-A1E7-47D1-00F2-EA5B0C4693B3}"/>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4989C377-F01A-0363-0A85-5136ACCF2297}"/>
              </a:ext>
            </a:extLst>
          </p:cNvPr>
          <p:cNvSpPr>
            <a:spLocks noGrp="1"/>
          </p:cNvSpPr>
          <p:nvPr>
            <p:ph type="sldNum" sz="quarter" idx="12"/>
          </p:nvPr>
        </p:nvSpPr>
        <p:spPr/>
        <p:txBody>
          <a:body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4061747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1FEA2B-CBC6-4A4A-35C9-AC88EDD445F5}"/>
              </a:ext>
            </a:extLst>
          </p:cNvPr>
          <p:cNvSpPr>
            <a:spLocks noGrp="1"/>
          </p:cNvSpPr>
          <p:nvPr>
            <p:ph type="dt" sz="half" idx="10"/>
          </p:nvPr>
        </p:nvSpPr>
        <p:spPr/>
        <p:txBody>
          <a:bodyPr/>
          <a:lstStyle/>
          <a:p>
            <a:fld id="{08FA4EC0-F174-4D07-9030-8F9BB7B8B5C9}" type="datetimeFigureOut">
              <a:rPr lang="zh-CN" altLang="en-US" smtClean="0"/>
              <a:t>2026/2/13</a:t>
            </a:fld>
            <a:endParaRPr lang="zh-CN" altLang="en-US"/>
          </a:p>
        </p:txBody>
      </p:sp>
      <p:sp>
        <p:nvSpPr>
          <p:cNvPr id="3" name="Footer Placeholder 2">
            <a:extLst>
              <a:ext uri="{FF2B5EF4-FFF2-40B4-BE49-F238E27FC236}">
                <a16:creationId xmlns:a16="http://schemas.microsoft.com/office/drawing/2014/main" id="{27515C86-2449-B873-D3F3-33F4894D8A54}"/>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9C0BCFDB-1D48-A87C-5830-4DCA4F330E9D}"/>
              </a:ext>
            </a:extLst>
          </p:cNvPr>
          <p:cNvSpPr>
            <a:spLocks noGrp="1"/>
          </p:cNvSpPr>
          <p:nvPr>
            <p:ph type="sldNum" sz="quarter" idx="12"/>
          </p:nvPr>
        </p:nvSpPr>
        <p:spPr/>
        <p:txBody>
          <a:body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3232969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CB1A4-3125-298E-0B9A-ED522FC12F1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CC209F1-BB7A-3AA8-62BC-0982381E59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A0F7E61B-57FC-F66C-52C9-E4DBB193F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9F1AEE4-3142-EF77-BB4E-B6715E671390}"/>
              </a:ext>
            </a:extLst>
          </p:cNvPr>
          <p:cNvSpPr>
            <a:spLocks noGrp="1"/>
          </p:cNvSpPr>
          <p:nvPr>
            <p:ph type="dt" sz="half" idx="10"/>
          </p:nvPr>
        </p:nvSpPr>
        <p:spPr/>
        <p:txBody>
          <a:bodyPr/>
          <a:lstStyle/>
          <a:p>
            <a:fld id="{08FA4EC0-F174-4D07-9030-8F9BB7B8B5C9}" type="datetimeFigureOut">
              <a:rPr lang="zh-CN" altLang="en-US" smtClean="0"/>
              <a:t>2026/2/13</a:t>
            </a:fld>
            <a:endParaRPr lang="zh-CN" altLang="en-US"/>
          </a:p>
        </p:txBody>
      </p:sp>
      <p:sp>
        <p:nvSpPr>
          <p:cNvPr id="6" name="Footer Placeholder 5">
            <a:extLst>
              <a:ext uri="{FF2B5EF4-FFF2-40B4-BE49-F238E27FC236}">
                <a16:creationId xmlns:a16="http://schemas.microsoft.com/office/drawing/2014/main" id="{6CA8816E-C11E-41F9-2B00-079E0CCECBD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EB8D139-94B3-B2FD-E667-F21DC5E959B8}"/>
              </a:ext>
            </a:extLst>
          </p:cNvPr>
          <p:cNvSpPr>
            <a:spLocks noGrp="1"/>
          </p:cNvSpPr>
          <p:nvPr>
            <p:ph type="sldNum" sz="quarter" idx="12"/>
          </p:nvPr>
        </p:nvSpPr>
        <p:spPr/>
        <p:txBody>
          <a:body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604118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54AB-DB8E-7047-0288-02D532908DD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581E48CF-57C9-D066-99E2-CF6B3A0E4B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59F2CC63-B55D-D620-95EF-8122064DD0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E7056E17-61A3-64C1-330F-59906D9D03DE}"/>
              </a:ext>
            </a:extLst>
          </p:cNvPr>
          <p:cNvSpPr>
            <a:spLocks noGrp="1"/>
          </p:cNvSpPr>
          <p:nvPr>
            <p:ph type="dt" sz="half" idx="10"/>
          </p:nvPr>
        </p:nvSpPr>
        <p:spPr/>
        <p:txBody>
          <a:bodyPr/>
          <a:lstStyle/>
          <a:p>
            <a:fld id="{08FA4EC0-F174-4D07-9030-8F9BB7B8B5C9}" type="datetimeFigureOut">
              <a:rPr lang="zh-CN" altLang="en-US" smtClean="0"/>
              <a:t>2026/2/13</a:t>
            </a:fld>
            <a:endParaRPr lang="zh-CN" altLang="en-US"/>
          </a:p>
        </p:txBody>
      </p:sp>
      <p:sp>
        <p:nvSpPr>
          <p:cNvPr id="6" name="Footer Placeholder 5">
            <a:extLst>
              <a:ext uri="{FF2B5EF4-FFF2-40B4-BE49-F238E27FC236}">
                <a16:creationId xmlns:a16="http://schemas.microsoft.com/office/drawing/2014/main" id="{B92BE1B0-BE9C-0517-B56E-BD05DED7E97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97E2994-C2BA-63E1-429C-DB812DCD5126}"/>
              </a:ext>
            </a:extLst>
          </p:cNvPr>
          <p:cNvSpPr>
            <a:spLocks noGrp="1"/>
          </p:cNvSpPr>
          <p:nvPr>
            <p:ph type="sldNum" sz="quarter" idx="12"/>
          </p:nvPr>
        </p:nvSpPr>
        <p:spPr/>
        <p:txBody>
          <a:body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1328149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6F43C7-25DB-AF8C-8333-BD5A177A12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A43575D-8831-4C1B-F72B-3ECE62395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ACDD111-4355-16BF-57EB-CA1335693D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FA4EC0-F174-4D07-9030-8F9BB7B8B5C9}" type="datetimeFigureOut">
              <a:rPr lang="zh-CN" altLang="en-US" smtClean="0"/>
              <a:t>2026/2/13</a:t>
            </a:fld>
            <a:endParaRPr lang="zh-CN" altLang="en-US"/>
          </a:p>
        </p:txBody>
      </p:sp>
      <p:sp>
        <p:nvSpPr>
          <p:cNvPr id="5" name="Footer Placeholder 4">
            <a:extLst>
              <a:ext uri="{FF2B5EF4-FFF2-40B4-BE49-F238E27FC236}">
                <a16:creationId xmlns:a16="http://schemas.microsoft.com/office/drawing/2014/main" id="{36D32754-8D57-57FC-3524-88E46FBD94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FF97D4F0-1888-7AB8-E763-466B833C09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82BF0B-9E9D-453D-AA4A-36A2E1C7A977}" type="slidenum">
              <a:rPr lang="zh-CN" altLang="en-US" smtClean="0"/>
              <a:t>‹#›</a:t>
            </a:fld>
            <a:endParaRPr lang="zh-CN" altLang="en-US"/>
          </a:p>
        </p:txBody>
      </p:sp>
    </p:spTree>
    <p:extLst>
      <p:ext uri="{BB962C8B-B14F-4D97-AF65-F5344CB8AC3E}">
        <p14:creationId xmlns:p14="http://schemas.microsoft.com/office/powerpoint/2010/main" val="1586845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nokia.sharepoint.com/sites/zjtu/Shared%20Documents/Forms/AllItems.aspx?id=%2Fsites%2Fzjtu%2FShared%20Documents%2F%E8%81%8C%E5%B7%A5%E5%8F%91%E5%B1%95%2FLLama3%E5%9F%B9%E8%AE%AD%2F%E6%AD%A3%E5%BC%8F%E5%9F%B9%E8%AE%AD%E6%9D%90%E6%96%99&amp;viewid=7fdf10be%2D9beb%2D49b0%2D9989%2D98e6dc7fc92b&amp;csf=1&amp;ovuser=5d471751%2D9675%2D428d%2D917b%2D70f44f9630b0%2Chongfei%2Eqi%40nokia%2Ecom&amp;OR=Teams%2DHL&amp;CT=1770702980547&amp;clickparams=eyJBcHBOYW1lIjoiVGVhbXMtRGVza3RvcCIsIkFwcFZlcnNpb24iOiI0OS8yNjAxMDQwMDkyNSJ9&amp;CID=c284f5a1%2Db01e%2Df000%2D7e2f%2D02cd418c949f&amp;cidOR=SPO&amp;FolderCTID=0x0120002F9DC8B44DF63D408945686DFECBB56E"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air-nlp.github.io/cs2916/docs/2025/intro"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lms.ai/teaching/index.html"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tatsu-lab/stanford_alpaca/blob/main/prompt.txt" TargetMode="External"/><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38E26A-C631-B429-9543-04C7A4DC2B7C}"/>
              </a:ext>
            </a:extLst>
          </p:cNvPr>
          <p:cNvSpPr txBox="1"/>
          <p:nvPr/>
        </p:nvSpPr>
        <p:spPr>
          <a:xfrm>
            <a:off x="2566219" y="739566"/>
            <a:ext cx="6096000" cy="369332"/>
          </a:xfrm>
          <a:prstGeom prst="rect">
            <a:avLst/>
          </a:prstGeom>
          <a:noFill/>
        </p:spPr>
        <p:txBody>
          <a:bodyPr wrap="square">
            <a:spAutoFit/>
          </a:bodyPr>
          <a:lstStyle/>
          <a:p>
            <a:r>
              <a:rPr lang="zh-CN" altLang="en-US" dirty="0">
                <a:hlinkClick r:id="rId2"/>
              </a:rPr>
              <a:t>诺基亚通信浙江工会 </a:t>
            </a:r>
            <a:r>
              <a:rPr lang="en-US" altLang="zh-CN" dirty="0">
                <a:hlinkClick r:id="rId2"/>
              </a:rPr>
              <a:t>- </a:t>
            </a:r>
            <a:r>
              <a:rPr lang="zh-CN" altLang="en-US" dirty="0">
                <a:hlinkClick r:id="rId2"/>
              </a:rPr>
              <a:t>正式培训材料 </a:t>
            </a:r>
            <a:r>
              <a:rPr lang="en-US" altLang="zh-CN" dirty="0">
                <a:hlinkClick r:id="rId2"/>
              </a:rPr>
              <a:t>- All Documents</a:t>
            </a:r>
            <a:endParaRPr lang="zh-CN" altLang="en-US" dirty="0"/>
          </a:p>
        </p:txBody>
      </p:sp>
      <p:pic>
        <p:nvPicPr>
          <p:cNvPr id="5" name="Picture 4">
            <a:extLst>
              <a:ext uri="{FF2B5EF4-FFF2-40B4-BE49-F238E27FC236}">
                <a16:creationId xmlns:a16="http://schemas.microsoft.com/office/drawing/2014/main" id="{7E98F6F6-B296-47E5-603A-01676DAC9322}"/>
              </a:ext>
            </a:extLst>
          </p:cNvPr>
          <p:cNvPicPr>
            <a:picLocks noChangeAspect="1"/>
          </p:cNvPicPr>
          <p:nvPr/>
        </p:nvPicPr>
        <p:blipFill>
          <a:blip r:embed="rId3"/>
          <a:stretch>
            <a:fillRect/>
          </a:stretch>
        </p:blipFill>
        <p:spPr>
          <a:xfrm>
            <a:off x="382967" y="1380404"/>
            <a:ext cx="11426065" cy="5118367"/>
          </a:xfrm>
          <a:prstGeom prst="rect">
            <a:avLst/>
          </a:prstGeom>
        </p:spPr>
      </p:pic>
    </p:spTree>
    <p:extLst>
      <p:ext uri="{BB962C8B-B14F-4D97-AF65-F5344CB8AC3E}">
        <p14:creationId xmlns:p14="http://schemas.microsoft.com/office/powerpoint/2010/main" val="1030458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96BE38-ECAA-2C37-A25B-9D38D3D77E06}"/>
              </a:ext>
            </a:extLst>
          </p:cNvPr>
          <p:cNvSpPr txBox="1"/>
          <p:nvPr/>
        </p:nvSpPr>
        <p:spPr>
          <a:xfrm>
            <a:off x="147483" y="218457"/>
            <a:ext cx="6096000" cy="369332"/>
          </a:xfrm>
          <a:prstGeom prst="rect">
            <a:avLst/>
          </a:prstGeom>
          <a:noFill/>
        </p:spPr>
        <p:txBody>
          <a:bodyPr wrap="square">
            <a:spAutoFit/>
          </a:bodyPr>
          <a:lstStyle/>
          <a:p>
            <a:r>
              <a:rPr lang="zh-CN" altLang="en-US" sz="1800" b="1" i="0" kern="1200" dirty="0">
                <a:solidFill>
                  <a:schemeClr val="tx1"/>
                </a:solidFill>
                <a:effectLst/>
                <a:latin typeface="+mn-lt"/>
                <a:ea typeface="+mn-ea"/>
                <a:cs typeface="+mn-cs"/>
              </a:rPr>
              <a:t>八友公司</a:t>
            </a:r>
            <a:endParaRPr lang="zh-CN" altLang="en-US" b="1" dirty="0"/>
          </a:p>
        </p:txBody>
      </p:sp>
      <p:pic>
        <p:nvPicPr>
          <p:cNvPr id="5" name="Picture 4">
            <a:extLst>
              <a:ext uri="{FF2B5EF4-FFF2-40B4-BE49-F238E27FC236}">
                <a16:creationId xmlns:a16="http://schemas.microsoft.com/office/drawing/2014/main" id="{5CC2B900-3171-2B31-B33B-04D33A957265}"/>
              </a:ext>
            </a:extLst>
          </p:cNvPr>
          <p:cNvPicPr>
            <a:picLocks noChangeAspect="1"/>
          </p:cNvPicPr>
          <p:nvPr/>
        </p:nvPicPr>
        <p:blipFill>
          <a:blip r:embed="rId3"/>
          <a:stretch>
            <a:fillRect/>
          </a:stretch>
        </p:blipFill>
        <p:spPr>
          <a:xfrm>
            <a:off x="147483" y="936297"/>
            <a:ext cx="5281118" cy="5182049"/>
          </a:xfrm>
          <a:prstGeom prst="rect">
            <a:avLst/>
          </a:prstGeom>
        </p:spPr>
      </p:pic>
      <p:pic>
        <p:nvPicPr>
          <p:cNvPr id="7" name="Picture 6">
            <a:extLst>
              <a:ext uri="{FF2B5EF4-FFF2-40B4-BE49-F238E27FC236}">
                <a16:creationId xmlns:a16="http://schemas.microsoft.com/office/drawing/2014/main" id="{C2F03AC2-434D-30CE-82E0-116E3287F3F7}"/>
              </a:ext>
            </a:extLst>
          </p:cNvPr>
          <p:cNvPicPr>
            <a:picLocks noChangeAspect="1"/>
          </p:cNvPicPr>
          <p:nvPr/>
        </p:nvPicPr>
        <p:blipFill>
          <a:blip r:embed="rId4"/>
          <a:stretch>
            <a:fillRect/>
          </a:stretch>
        </p:blipFill>
        <p:spPr>
          <a:xfrm>
            <a:off x="6096000" y="936297"/>
            <a:ext cx="5570703" cy="4892464"/>
          </a:xfrm>
          <a:prstGeom prst="rect">
            <a:avLst/>
          </a:prstGeom>
        </p:spPr>
      </p:pic>
    </p:spTree>
    <p:extLst>
      <p:ext uri="{BB962C8B-B14F-4D97-AF65-F5344CB8AC3E}">
        <p14:creationId xmlns:p14="http://schemas.microsoft.com/office/powerpoint/2010/main" val="120461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7D6A0-FC24-5D3C-4F49-09ACFFB43820}"/>
              </a:ext>
            </a:extLst>
          </p:cNvPr>
          <p:cNvPicPr>
            <a:picLocks noChangeAspect="1"/>
          </p:cNvPicPr>
          <p:nvPr/>
        </p:nvPicPr>
        <p:blipFill>
          <a:blip r:embed="rId2"/>
          <a:stretch>
            <a:fillRect/>
          </a:stretch>
        </p:blipFill>
        <p:spPr>
          <a:xfrm>
            <a:off x="97972" y="708054"/>
            <a:ext cx="6204857" cy="3868407"/>
          </a:xfrm>
          <a:prstGeom prst="rect">
            <a:avLst/>
          </a:prstGeom>
        </p:spPr>
      </p:pic>
      <p:pic>
        <p:nvPicPr>
          <p:cNvPr id="5" name="Picture 4">
            <a:extLst>
              <a:ext uri="{FF2B5EF4-FFF2-40B4-BE49-F238E27FC236}">
                <a16:creationId xmlns:a16="http://schemas.microsoft.com/office/drawing/2014/main" id="{E09CC5DA-7518-B232-1C8A-5BBF21BBF0B1}"/>
              </a:ext>
            </a:extLst>
          </p:cNvPr>
          <p:cNvPicPr>
            <a:picLocks noChangeAspect="1"/>
          </p:cNvPicPr>
          <p:nvPr/>
        </p:nvPicPr>
        <p:blipFill>
          <a:blip r:embed="rId3"/>
          <a:stretch>
            <a:fillRect/>
          </a:stretch>
        </p:blipFill>
        <p:spPr>
          <a:xfrm>
            <a:off x="7017330" y="708054"/>
            <a:ext cx="4587638" cy="4778154"/>
          </a:xfrm>
          <a:prstGeom prst="rect">
            <a:avLst/>
          </a:prstGeom>
        </p:spPr>
      </p:pic>
    </p:spTree>
    <p:extLst>
      <p:ext uri="{BB962C8B-B14F-4D97-AF65-F5344CB8AC3E}">
        <p14:creationId xmlns:p14="http://schemas.microsoft.com/office/powerpoint/2010/main" val="1988223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12B992-E780-91A2-D4B8-4BCACBAF3CE5}"/>
              </a:ext>
            </a:extLst>
          </p:cNvPr>
          <p:cNvPicPr>
            <a:picLocks noChangeAspect="1"/>
          </p:cNvPicPr>
          <p:nvPr/>
        </p:nvPicPr>
        <p:blipFill>
          <a:blip r:embed="rId2"/>
          <a:stretch>
            <a:fillRect/>
          </a:stretch>
        </p:blipFill>
        <p:spPr>
          <a:xfrm>
            <a:off x="492014" y="419958"/>
            <a:ext cx="4915326" cy="5723116"/>
          </a:xfrm>
          <a:prstGeom prst="rect">
            <a:avLst/>
          </a:prstGeom>
        </p:spPr>
      </p:pic>
    </p:spTree>
    <p:extLst>
      <p:ext uri="{BB962C8B-B14F-4D97-AF65-F5344CB8AC3E}">
        <p14:creationId xmlns:p14="http://schemas.microsoft.com/office/powerpoint/2010/main" val="1785895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6F721-410E-D381-B7B3-E3C58BA128E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9F4D6F-8D46-71C8-99B4-68BE927AAC38}"/>
              </a:ext>
            </a:extLst>
          </p:cNvPr>
          <p:cNvPicPr>
            <a:picLocks noChangeAspect="1"/>
          </p:cNvPicPr>
          <p:nvPr/>
        </p:nvPicPr>
        <p:blipFill>
          <a:blip r:embed="rId2"/>
          <a:stretch>
            <a:fillRect/>
          </a:stretch>
        </p:blipFill>
        <p:spPr>
          <a:xfrm>
            <a:off x="658659" y="68289"/>
            <a:ext cx="10874682" cy="6721422"/>
          </a:xfrm>
          <a:prstGeom prst="rect">
            <a:avLst/>
          </a:prstGeom>
        </p:spPr>
      </p:pic>
      <p:sp>
        <p:nvSpPr>
          <p:cNvPr id="2" name="TextBox 1">
            <a:extLst>
              <a:ext uri="{FF2B5EF4-FFF2-40B4-BE49-F238E27FC236}">
                <a16:creationId xmlns:a16="http://schemas.microsoft.com/office/drawing/2014/main" id="{6BF48F2E-8D22-D53F-09FB-04030E47860E}"/>
              </a:ext>
            </a:extLst>
          </p:cNvPr>
          <p:cNvSpPr txBox="1"/>
          <p:nvPr/>
        </p:nvSpPr>
        <p:spPr>
          <a:xfrm>
            <a:off x="8117840" y="1608852"/>
            <a:ext cx="2092960" cy="369332"/>
          </a:xfrm>
          <a:prstGeom prst="rect">
            <a:avLst/>
          </a:prstGeom>
          <a:noFill/>
        </p:spPr>
        <p:txBody>
          <a:bodyPr wrap="square" rtlCol="0">
            <a:spAutoFit/>
          </a:bodyPr>
          <a:lstStyle/>
          <a:p>
            <a:r>
              <a:rPr lang="zh-CN" altLang="en-US" dirty="0">
                <a:solidFill>
                  <a:srgbClr val="00B0F0"/>
                </a:solidFill>
              </a:rPr>
              <a:t>训透： </a:t>
            </a:r>
            <a:r>
              <a:rPr lang="en-US" altLang="zh-CN" dirty="0">
                <a:solidFill>
                  <a:srgbClr val="00B0F0"/>
                </a:solidFill>
              </a:rPr>
              <a:t>1 vs 20</a:t>
            </a:r>
            <a:endParaRPr lang="zh-CN" altLang="en-US" dirty="0">
              <a:solidFill>
                <a:srgbClr val="00B0F0"/>
              </a:solidFill>
            </a:endParaRPr>
          </a:p>
        </p:txBody>
      </p:sp>
      <p:sp>
        <p:nvSpPr>
          <p:cNvPr id="4" name="TextBox 3">
            <a:extLst>
              <a:ext uri="{FF2B5EF4-FFF2-40B4-BE49-F238E27FC236}">
                <a16:creationId xmlns:a16="http://schemas.microsoft.com/office/drawing/2014/main" id="{98E29374-9ADB-B812-8809-3E7084F0C257}"/>
              </a:ext>
            </a:extLst>
          </p:cNvPr>
          <p:cNvSpPr txBox="1"/>
          <p:nvPr/>
        </p:nvSpPr>
        <p:spPr>
          <a:xfrm>
            <a:off x="3048000" y="6191012"/>
            <a:ext cx="2092960" cy="369332"/>
          </a:xfrm>
          <a:prstGeom prst="rect">
            <a:avLst/>
          </a:prstGeom>
          <a:noFill/>
        </p:spPr>
        <p:txBody>
          <a:bodyPr wrap="square" rtlCol="0">
            <a:spAutoFit/>
          </a:bodyPr>
          <a:lstStyle/>
          <a:p>
            <a:r>
              <a:rPr lang="en-US" altLang="zh-CN" dirty="0">
                <a:solidFill>
                  <a:srgbClr val="00B0F0"/>
                </a:solidFill>
              </a:rPr>
              <a:t>SFT</a:t>
            </a:r>
            <a:endParaRPr lang="zh-CN" altLang="en-US" dirty="0">
              <a:solidFill>
                <a:srgbClr val="00B0F0"/>
              </a:solidFill>
            </a:endParaRPr>
          </a:p>
        </p:txBody>
      </p:sp>
      <p:sp>
        <p:nvSpPr>
          <p:cNvPr id="5" name="TextBox 4">
            <a:extLst>
              <a:ext uri="{FF2B5EF4-FFF2-40B4-BE49-F238E27FC236}">
                <a16:creationId xmlns:a16="http://schemas.microsoft.com/office/drawing/2014/main" id="{EAC9320E-CC43-5812-D76F-594CD66FC583}"/>
              </a:ext>
            </a:extLst>
          </p:cNvPr>
          <p:cNvSpPr txBox="1"/>
          <p:nvPr/>
        </p:nvSpPr>
        <p:spPr>
          <a:xfrm>
            <a:off x="9001760" y="6488668"/>
            <a:ext cx="680720" cy="369332"/>
          </a:xfrm>
          <a:prstGeom prst="rect">
            <a:avLst/>
          </a:prstGeom>
          <a:noFill/>
        </p:spPr>
        <p:txBody>
          <a:bodyPr wrap="square" rtlCol="0">
            <a:spAutoFit/>
          </a:bodyPr>
          <a:lstStyle/>
          <a:p>
            <a:r>
              <a:rPr lang="en-US" altLang="zh-CN" dirty="0">
                <a:solidFill>
                  <a:srgbClr val="00B0F0"/>
                </a:solidFill>
              </a:rPr>
              <a:t>15T</a:t>
            </a:r>
            <a:endParaRPr lang="zh-CN" altLang="en-US" dirty="0">
              <a:solidFill>
                <a:srgbClr val="00B0F0"/>
              </a:solidFill>
            </a:endParaRPr>
          </a:p>
        </p:txBody>
      </p:sp>
      <p:sp>
        <p:nvSpPr>
          <p:cNvPr id="6" name="TextBox 5">
            <a:extLst>
              <a:ext uri="{FF2B5EF4-FFF2-40B4-BE49-F238E27FC236}">
                <a16:creationId xmlns:a16="http://schemas.microsoft.com/office/drawing/2014/main" id="{B00CA030-ACC9-025F-6F41-B796AC792BD5}"/>
              </a:ext>
            </a:extLst>
          </p:cNvPr>
          <p:cNvSpPr txBox="1"/>
          <p:nvPr/>
        </p:nvSpPr>
        <p:spPr>
          <a:xfrm>
            <a:off x="10342880" y="3972560"/>
            <a:ext cx="1635760" cy="646331"/>
          </a:xfrm>
          <a:prstGeom prst="rect">
            <a:avLst/>
          </a:prstGeom>
          <a:noFill/>
        </p:spPr>
        <p:txBody>
          <a:bodyPr wrap="square" rtlCol="0">
            <a:spAutoFit/>
          </a:bodyPr>
          <a:lstStyle/>
          <a:p>
            <a:r>
              <a:rPr lang="en-US" altLang="zh-CN" b="1" dirty="0">
                <a:solidFill>
                  <a:srgbClr val="00B0F0"/>
                </a:solidFill>
              </a:rPr>
              <a:t>600B: LLM2’s process data</a:t>
            </a:r>
            <a:endParaRPr lang="zh-CN" altLang="en-US" b="1" dirty="0">
              <a:solidFill>
                <a:srgbClr val="00B0F0"/>
              </a:solidFill>
            </a:endParaRPr>
          </a:p>
        </p:txBody>
      </p:sp>
      <p:sp>
        <p:nvSpPr>
          <p:cNvPr id="7" name="Rectangle 6">
            <a:extLst>
              <a:ext uri="{FF2B5EF4-FFF2-40B4-BE49-F238E27FC236}">
                <a16:creationId xmlns:a16="http://schemas.microsoft.com/office/drawing/2014/main" id="{73730F86-FDB0-B903-821D-8463F3412A88}"/>
              </a:ext>
            </a:extLst>
          </p:cNvPr>
          <p:cNvSpPr/>
          <p:nvPr/>
        </p:nvSpPr>
        <p:spPr>
          <a:xfrm>
            <a:off x="10190480" y="4879817"/>
            <a:ext cx="1940560" cy="94186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比例：</a:t>
            </a:r>
            <a:endParaRPr lang="en-US" altLang="zh-CN" sz="1200" dirty="0">
              <a:solidFill>
                <a:srgbClr val="FF0000"/>
              </a:solidFill>
            </a:endParaRPr>
          </a:p>
          <a:p>
            <a:pPr algn="ctr"/>
            <a:r>
              <a:rPr lang="zh-CN" altLang="en-US" sz="1200" dirty="0">
                <a:solidFill>
                  <a:srgbClr val="FF0000"/>
                </a:solidFill>
              </a:rPr>
              <a:t>那奎斯特采样定理么</a:t>
            </a:r>
            <a:r>
              <a:rPr lang="en-US" altLang="zh-CN" sz="1200" dirty="0">
                <a:solidFill>
                  <a:srgbClr val="FF0000"/>
                </a:solidFill>
              </a:rPr>
              <a:t>??</a:t>
            </a:r>
          </a:p>
          <a:p>
            <a:pPr algn="ctr"/>
            <a:endParaRPr lang="en-US" altLang="zh-CN" sz="1200" dirty="0">
              <a:solidFill>
                <a:srgbClr val="FF0000"/>
              </a:solidFill>
            </a:endParaRPr>
          </a:p>
          <a:p>
            <a:pPr algn="ctr"/>
            <a:r>
              <a:rPr lang="zh-CN" altLang="en-US" sz="1200" dirty="0">
                <a:solidFill>
                  <a:srgbClr val="FF0000"/>
                </a:solidFill>
              </a:rPr>
              <a:t>信息冗余度？</a:t>
            </a:r>
          </a:p>
        </p:txBody>
      </p:sp>
    </p:spTree>
    <p:extLst>
      <p:ext uri="{BB962C8B-B14F-4D97-AF65-F5344CB8AC3E}">
        <p14:creationId xmlns:p14="http://schemas.microsoft.com/office/powerpoint/2010/main" val="732985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237E1A-5F3F-6092-6420-BF5DB11E9787}"/>
              </a:ext>
            </a:extLst>
          </p:cNvPr>
          <p:cNvPicPr>
            <a:picLocks noChangeAspect="1"/>
          </p:cNvPicPr>
          <p:nvPr/>
        </p:nvPicPr>
        <p:blipFill>
          <a:blip r:embed="rId2"/>
          <a:stretch>
            <a:fillRect/>
          </a:stretch>
        </p:blipFill>
        <p:spPr>
          <a:xfrm>
            <a:off x="2977166" y="729343"/>
            <a:ext cx="8788959" cy="5325473"/>
          </a:xfrm>
          <a:prstGeom prst="rect">
            <a:avLst/>
          </a:prstGeom>
        </p:spPr>
      </p:pic>
      <p:cxnSp>
        <p:nvCxnSpPr>
          <p:cNvPr id="5" name="Straight Arrow Connector 4">
            <a:extLst>
              <a:ext uri="{FF2B5EF4-FFF2-40B4-BE49-F238E27FC236}">
                <a16:creationId xmlns:a16="http://schemas.microsoft.com/office/drawing/2014/main" id="{6368CC09-B704-EFBF-7819-22562E4CAF0C}"/>
              </a:ext>
            </a:extLst>
          </p:cNvPr>
          <p:cNvCxnSpPr/>
          <p:nvPr/>
        </p:nvCxnSpPr>
        <p:spPr>
          <a:xfrm flipH="1">
            <a:off x="2286000" y="1611086"/>
            <a:ext cx="1524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B1AFD48-8CF4-847E-A795-637347CD4D35}"/>
              </a:ext>
            </a:extLst>
          </p:cNvPr>
          <p:cNvSpPr txBox="1"/>
          <p:nvPr/>
        </p:nvSpPr>
        <p:spPr>
          <a:xfrm>
            <a:off x="108857" y="1240971"/>
            <a:ext cx="2046514" cy="646331"/>
          </a:xfrm>
          <a:prstGeom prst="rect">
            <a:avLst/>
          </a:prstGeom>
          <a:noFill/>
        </p:spPr>
        <p:txBody>
          <a:bodyPr wrap="square" rtlCol="0">
            <a:spAutoFit/>
          </a:bodyPr>
          <a:lstStyle/>
          <a:p>
            <a:r>
              <a:rPr lang="zh-CN" altLang="en-US" b="1" dirty="0">
                <a:solidFill>
                  <a:srgbClr val="FF0000"/>
                </a:solidFill>
              </a:rPr>
              <a:t>优化</a:t>
            </a:r>
            <a:r>
              <a:rPr lang="zh-CN" altLang="en-US" dirty="0">
                <a:solidFill>
                  <a:srgbClr val="FF0000"/>
                </a:solidFill>
              </a:rPr>
              <a:t>： 就是</a:t>
            </a:r>
            <a:r>
              <a:rPr lang="en-US" altLang="zh-CN" dirty="0">
                <a:solidFill>
                  <a:srgbClr val="FF0000"/>
                </a:solidFill>
              </a:rPr>
              <a:t>MOE</a:t>
            </a:r>
            <a:r>
              <a:rPr lang="zh-CN" altLang="en-US" dirty="0">
                <a:solidFill>
                  <a:srgbClr val="FF0000"/>
                </a:solidFill>
              </a:rPr>
              <a:t>， 稀疏专家</a:t>
            </a:r>
          </a:p>
        </p:txBody>
      </p:sp>
      <p:cxnSp>
        <p:nvCxnSpPr>
          <p:cNvPr id="7" name="Straight Arrow Connector 6">
            <a:extLst>
              <a:ext uri="{FF2B5EF4-FFF2-40B4-BE49-F238E27FC236}">
                <a16:creationId xmlns:a16="http://schemas.microsoft.com/office/drawing/2014/main" id="{E08402D8-FD18-65A8-26ED-53E0528B6EF8}"/>
              </a:ext>
            </a:extLst>
          </p:cNvPr>
          <p:cNvCxnSpPr/>
          <p:nvPr/>
        </p:nvCxnSpPr>
        <p:spPr>
          <a:xfrm flipH="1">
            <a:off x="2454652" y="2808515"/>
            <a:ext cx="1524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EAAE353-C67E-75C3-E9AA-3C0E71408366}"/>
              </a:ext>
            </a:extLst>
          </p:cNvPr>
          <p:cNvSpPr txBox="1"/>
          <p:nvPr/>
        </p:nvSpPr>
        <p:spPr>
          <a:xfrm>
            <a:off x="146881" y="2656114"/>
            <a:ext cx="2046514" cy="1200329"/>
          </a:xfrm>
          <a:prstGeom prst="rect">
            <a:avLst/>
          </a:prstGeom>
          <a:noFill/>
        </p:spPr>
        <p:txBody>
          <a:bodyPr wrap="square" rtlCol="0">
            <a:spAutoFit/>
          </a:bodyPr>
          <a:lstStyle/>
          <a:p>
            <a:r>
              <a:rPr lang="zh-CN" altLang="en-US" b="1" dirty="0">
                <a:solidFill>
                  <a:srgbClr val="FF0000"/>
                </a:solidFill>
              </a:rPr>
              <a:t>优化</a:t>
            </a:r>
            <a:r>
              <a:rPr lang="en-US" altLang="zh-CN" b="1" dirty="0">
                <a:solidFill>
                  <a:srgbClr val="FF0000"/>
                </a:solidFill>
              </a:rPr>
              <a:t>: </a:t>
            </a:r>
            <a:r>
              <a:rPr lang="zh-CN" altLang="en-US" dirty="0">
                <a:solidFill>
                  <a:srgbClr val="FF0000"/>
                </a:solidFill>
              </a:rPr>
              <a:t>长文本， </a:t>
            </a:r>
            <a:r>
              <a:rPr lang="en-US" altLang="zh-CN" dirty="0">
                <a:solidFill>
                  <a:srgbClr val="FF0000"/>
                </a:solidFill>
              </a:rPr>
              <a:t>efficiency, </a:t>
            </a:r>
            <a:r>
              <a:rPr lang="zh-CN" altLang="en-US" dirty="0">
                <a:solidFill>
                  <a:srgbClr val="FF0000"/>
                </a:solidFill>
              </a:rPr>
              <a:t>共享举证，计算力优化</a:t>
            </a:r>
            <a:r>
              <a:rPr lang="en-US" altLang="zh-CN" dirty="0">
                <a:solidFill>
                  <a:srgbClr val="FF0000"/>
                </a:solidFill>
              </a:rPr>
              <a:t>(</a:t>
            </a:r>
            <a:r>
              <a:rPr lang="zh-CN" altLang="en-US" dirty="0">
                <a:solidFill>
                  <a:srgbClr val="FF0000"/>
                </a:solidFill>
              </a:rPr>
              <a:t>并行</a:t>
            </a:r>
            <a:r>
              <a:rPr lang="en-US" altLang="zh-CN" dirty="0">
                <a:solidFill>
                  <a:srgbClr val="FF0000"/>
                </a:solidFill>
              </a:rPr>
              <a:t>)</a:t>
            </a:r>
            <a:endParaRPr lang="zh-CN" altLang="en-US" dirty="0">
              <a:solidFill>
                <a:srgbClr val="FF0000"/>
              </a:solidFill>
            </a:endParaRPr>
          </a:p>
        </p:txBody>
      </p:sp>
      <p:sp>
        <p:nvSpPr>
          <p:cNvPr id="9" name="TextBox 8">
            <a:extLst>
              <a:ext uri="{FF2B5EF4-FFF2-40B4-BE49-F238E27FC236}">
                <a16:creationId xmlns:a16="http://schemas.microsoft.com/office/drawing/2014/main" id="{9A4B8254-C942-31CD-4E72-435C296A7B85}"/>
              </a:ext>
            </a:extLst>
          </p:cNvPr>
          <p:cNvSpPr txBox="1"/>
          <p:nvPr/>
        </p:nvSpPr>
        <p:spPr>
          <a:xfrm>
            <a:off x="228600" y="4909457"/>
            <a:ext cx="3080657" cy="923330"/>
          </a:xfrm>
          <a:prstGeom prst="rect">
            <a:avLst/>
          </a:prstGeom>
          <a:noFill/>
        </p:spPr>
        <p:txBody>
          <a:bodyPr wrap="square" rtlCol="0">
            <a:spAutoFit/>
          </a:bodyPr>
          <a:lstStyle/>
          <a:p>
            <a:r>
              <a:rPr lang="en-US" altLang="zh-CN" dirty="0"/>
              <a:t>LLM3:</a:t>
            </a:r>
          </a:p>
          <a:p>
            <a:r>
              <a:rPr lang="en-US" altLang="zh-CN" dirty="0"/>
              <a:t>Group query attention</a:t>
            </a:r>
          </a:p>
          <a:p>
            <a:r>
              <a:rPr lang="en-US" altLang="zh-CN" b="1" dirty="0"/>
              <a:t>KV</a:t>
            </a:r>
            <a:r>
              <a:rPr lang="en-US" altLang="zh-CN" dirty="0"/>
              <a:t> cache</a:t>
            </a:r>
            <a:endParaRPr lang="zh-CN" altLang="en-US" dirty="0"/>
          </a:p>
        </p:txBody>
      </p:sp>
      <p:sp>
        <p:nvSpPr>
          <p:cNvPr id="10" name="TextBox 9">
            <a:extLst>
              <a:ext uri="{FF2B5EF4-FFF2-40B4-BE49-F238E27FC236}">
                <a16:creationId xmlns:a16="http://schemas.microsoft.com/office/drawing/2014/main" id="{1C376015-44E5-8E99-8F58-8E78C3818AF8}"/>
              </a:ext>
            </a:extLst>
          </p:cNvPr>
          <p:cNvSpPr txBox="1"/>
          <p:nvPr/>
        </p:nvSpPr>
        <p:spPr>
          <a:xfrm>
            <a:off x="3810000" y="248335"/>
            <a:ext cx="2111829" cy="646331"/>
          </a:xfrm>
          <a:prstGeom prst="rect">
            <a:avLst/>
          </a:prstGeom>
          <a:noFill/>
        </p:spPr>
        <p:txBody>
          <a:bodyPr wrap="square" rtlCol="0">
            <a:spAutoFit/>
          </a:bodyPr>
          <a:lstStyle/>
          <a:p>
            <a:r>
              <a:rPr lang="en-US" altLang="zh-CN" dirty="0"/>
              <a:t>+</a:t>
            </a:r>
            <a:r>
              <a:rPr lang="en-US" altLang="zh-CN" dirty="0" err="1"/>
              <a:t>Restnet</a:t>
            </a:r>
            <a:r>
              <a:rPr lang="en-US" altLang="zh-CN" dirty="0"/>
              <a:t> (</a:t>
            </a:r>
            <a:r>
              <a:rPr lang="zh-CN" altLang="en-US" dirty="0"/>
              <a:t>残差</a:t>
            </a:r>
            <a:r>
              <a:rPr lang="en-US" altLang="zh-CN" dirty="0"/>
              <a:t>)</a:t>
            </a:r>
          </a:p>
          <a:p>
            <a:r>
              <a:rPr lang="en-US" altLang="zh-CN" dirty="0"/>
              <a:t>+Norm</a:t>
            </a:r>
            <a:endParaRPr lang="zh-CN" altLang="en-US" dirty="0"/>
          </a:p>
        </p:txBody>
      </p:sp>
    </p:spTree>
    <p:extLst>
      <p:ext uri="{BB962C8B-B14F-4D97-AF65-F5344CB8AC3E}">
        <p14:creationId xmlns:p14="http://schemas.microsoft.com/office/powerpoint/2010/main" val="1086861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DFE1DB-5026-60AB-87CC-15242444119B}"/>
              </a:ext>
            </a:extLst>
          </p:cNvPr>
          <p:cNvSpPr txBox="1"/>
          <p:nvPr/>
        </p:nvSpPr>
        <p:spPr>
          <a:xfrm>
            <a:off x="293914" y="141905"/>
            <a:ext cx="6096000" cy="369332"/>
          </a:xfrm>
          <a:prstGeom prst="rect">
            <a:avLst/>
          </a:prstGeom>
          <a:noFill/>
        </p:spPr>
        <p:txBody>
          <a:bodyPr wrap="square">
            <a:spAutoFit/>
          </a:bodyPr>
          <a:lstStyle/>
          <a:p>
            <a:r>
              <a:rPr lang="en-US" altLang="zh-CN" b="1" i="0" dirty="0">
                <a:effectLst/>
                <a:latin typeface="ui-sans-serif"/>
              </a:rPr>
              <a:t>KV cache</a:t>
            </a:r>
            <a:endParaRPr lang="zh-CN" altLang="en-US" b="1" dirty="0"/>
          </a:p>
        </p:txBody>
      </p:sp>
      <p:pic>
        <p:nvPicPr>
          <p:cNvPr id="7" name="Picture 6">
            <a:extLst>
              <a:ext uri="{FF2B5EF4-FFF2-40B4-BE49-F238E27FC236}">
                <a16:creationId xmlns:a16="http://schemas.microsoft.com/office/drawing/2014/main" id="{9E0998DD-D76C-8C01-653D-F8A88B819A93}"/>
              </a:ext>
            </a:extLst>
          </p:cNvPr>
          <p:cNvPicPr>
            <a:picLocks noChangeAspect="1"/>
          </p:cNvPicPr>
          <p:nvPr/>
        </p:nvPicPr>
        <p:blipFill>
          <a:blip r:embed="rId2"/>
          <a:stretch>
            <a:fillRect/>
          </a:stretch>
        </p:blipFill>
        <p:spPr>
          <a:xfrm>
            <a:off x="5105182" y="141905"/>
            <a:ext cx="6313932" cy="6361764"/>
          </a:xfrm>
          <a:prstGeom prst="rect">
            <a:avLst/>
          </a:prstGeom>
        </p:spPr>
      </p:pic>
    </p:spTree>
    <p:extLst>
      <p:ext uri="{BB962C8B-B14F-4D97-AF65-F5344CB8AC3E}">
        <p14:creationId xmlns:p14="http://schemas.microsoft.com/office/powerpoint/2010/main" val="265028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94BC5-5FC6-F0A3-3769-884BD618DFB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8EF226F-BABE-6FD0-C46D-4587ADDD0A65}"/>
              </a:ext>
            </a:extLst>
          </p:cNvPr>
          <p:cNvSpPr txBox="1"/>
          <p:nvPr/>
        </p:nvSpPr>
        <p:spPr>
          <a:xfrm>
            <a:off x="261256" y="221121"/>
            <a:ext cx="7271657" cy="369332"/>
          </a:xfrm>
          <a:prstGeom prst="rect">
            <a:avLst/>
          </a:prstGeom>
          <a:noFill/>
        </p:spPr>
        <p:txBody>
          <a:bodyPr wrap="square">
            <a:spAutoFit/>
          </a:bodyPr>
          <a:lstStyle/>
          <a:p>
            <a:r>
              <a:rPr lang="zh-CN" altLang="en-US" b="0" i="0" dirty="0">
                <a:effectLst/>
                <a:latin typeface="ui-sans-serif"/>
              </a:rPr>
              <a:t>为何说</a:t>
            </a:r>
            <a:r>
              <a:rPr lang="en-US" altLang="zh-CN" b="0" i="0" dirty="0">
                <a:effectLst/>
                <a:latin typeface="ui-sans-serif"/>
              </a:rPr>
              <a:t>transform </a:t>
            </a:r>
            <a:r>
              <a:rPr lang="zh-CN" altLang="en-US" b="0" i="0" dirty="0">
                <a:effectLst/>
                <a:latin typeface="ui-sans-serif"/>
              </a:rPr>
              <a:t>架构里，</a:t>
            </a:r>
            <a:r>
              <a:rPr lang="en-US" altLang="zh-CN" b="0" i="0" dirty="0">
                <a:effectLst/>
                <a:latin typeface="ui-sans-serif"/>
              </a:rPr>
              <a:t>MOE </a:t>
            </a:r>
            <a:r>
              <a:rPr lang="zh-CN" altLang="en-US" b="0" i="0" dirty="0">
                <a:effectLst/>
                <a:latin typeface="ui-sans-serif"/>
              </a:rPr>
              <a:t>主要是优化 </a:t>
            </a:r>
            <a:r>
              <a:rPr lang="en-US" altLang="zh-CN" b="0" i="0" dirty="0">
                <a:effectLst/>
                <a:latin typeface="ui-sans-serif"/>
              </a:rPr>
              <a:t>feedforward </a:t>
            </a:r>
            <a:r>
              <a:rPr lang="zh-CN" altLang="en-US" b="0" i="0" dirty="0">
                <a:effectLst/>
                <a:latin typeface="ui-sans-serif"/>
              </a:rPr>
              <a:t>网络</a:t>
            </a:r>
            <a:endParaRPr lang="zh-CN" altLang="en-US" dirty="0"/>
          </a:p>
        </p:txBody>
      </p:sp>
      <p:pic>
        <p:nvPicPr>
          <p:cNvPr id="7" name="Picture 6">
            <a:extLst>
              <a:ext uri="{FF2B5EF4-FFF2-40B4-BE49-F238E27FC236}">
                <a16:creationId xmlns:a16="http://schemas.microsoft.com/office/drawing/2014/main" id="{9ADF8612-2234-55EA-7A66-0144979483AC}"/>
              </a:ext>
            </a:extLst>
          </p:cNvPr>
          <p:cNvPicPr>
            <a:picLocks noChangeAspect="1"/>
          </p:cNvPicPr>
          <p:nvPr/>
        </p:nvPicPr>
        <p:blipFill>
          <a:blip r:embed="rId2"/>
          <a:stretch>
            <a:fillRect/>
          </a:stretch>
        </p:blipFill>
        <p:spPr>
          <a:xfrm>
            <a:off x="458671" y="1158634"/>
            <a:ext cx="4309272" cy="3975764"/>
          </a:xfrm>
          <a:prstGeom prst="rect">
            <a:avLst/>
          </a:prstGeom>
        </p:spPr>
      </p:pic>
      <p:pic>
        <p:nvPicPr>
          <p:cNvPr id="9" name="Picture 8">
            <a:extLst>
              <a:ext uri="{FF2B5EF4-FFF2-40B4-BE49-F238E27FC236}">
                <a16:creationId xmlns:a16="http://schemas.microsoft.com/office/drawing/2014/main" id="{A0D01D2E-5D74-2E38-23EE-16DD3D303CB5}"/>
              </a:ext>
            </a:extLst>
          </p:cNvPr>
          <p:cNvPicPr>
            <a:picLocks noChangeAspect="1"/>
          </p:cNvPicPr>
          <p:nvPr/>
        </p:nvPicPr>
        <p:blipFill>
          <a:blip r:embed="rId3"/>
          <a:stretch>
            <a:fillRect/>
          </a:stretch>
        </p:blipFill>
        <p:spPr>
          <a:xfrm>
            <a:off x="4767943" y="823160"/>
            <a:ext cx="3699075" cy="3270524"/>
          </a:xfrm>
          <a:prstGeom prst="rect">
            <a:avLst/>
          </a:prstGeom>
        </p:spPr>
      </p:pic>
      <p:pic>
        <p:nvPicPr>
          <p:cNvPr id="11" name="Picture 10">
            <a:extLst>
              <a:ext uri="{FF2B5EF4-FFF2-40B4-BE49-F238E27FC236}">
                <a16:creationId xmlns:a16="http://schemas.microsoft.com/office/drawing/2014/main" id="{AE08BFBC-FEF3-3ABE-488F-387EB7EFFF88}"/>
              </a:ext>
            </a:extLst>
          </p:cNvPr>
          <p:cNvPicPr>
            <a:picLocks noChangeAspect="1"/>
          </p:cNvPicPr>
          <p:nvPr/>
        </p:nvPicPr>
        <p:blipFill>
          <a:blip r:embed="rId4"/>
          <a:stretch>
            <a:fillRect/>
          </a:stretch>
        </p:blipFill>
        <p:spPr>
          <a:xfrm>
            <a:off x="9154886" y="126910"/>
            <a:ext cx="2870762" cy="2689551"/>
          </a:xfrm>
          <a:prstGeom prst="rect">
            <a:avLst/>
          </a:prstGeom>
        </p:spPr>
      </p:pic>
      <p:pic>
        <p:nvPicPr>
          <p:cNvPr id="13" name="Picture 12">
            <a:extLst>
              <a:ext uri="{FF2B5EF4-FFF2-40B4-BE49-F238E27FC236}">
                <a16:creationId xmlns:a16="http://schemas.microsoft.com/office/drawing/2014/main" id="{D1E56F94-848A-6823-D066-220C0BD975D0}"/>
              </a:ext>
            </a:extLst>
          </p:cNvPr>
          <p:cNvPicPr>
            <a:picLocks noChangeAspect="1"/>
          </p:cNvPicPr>
          <p:nvPr/>
        </p:nvPicPr>
        <p:blipFill>
          <a:blip r:embed="rId5"/>
          <a:stretch>
            <a:fillRect/>
          </a:stretch>
        </p:blipFill>
        <p:spPr>
          <a:xfrm>
            <a:off x="7086600" y="4412047"/>
            <a:ext cx="4830191" cy="2293612"/>
          </a:xfrm>
          <a:prstGeom prst="rect">
            <a:avLst/>
          </a:prstGeom>
        </p:spPr>
      </p:pic>
      <p:sp>
        <p:nvSpPr>
          <p:cNvPr id="14" name="TextBox 13">
            <a:extLst>
              <a:ext uri="{FF2B5EF4-FFF2-40B4-BE49-F238E27FC236}">
                <a16:creationId xmlns:a16="http://schemas.microsoft.com/office/drawing/2014/main" id="{237C2BAF-034F-97F8-3B91-D5F98705670C}"/>
              </a:ext>
            </a:extLst>
          </p:cNvPr>
          <p:cNvSpPr txBox="1"/>
          <p:nvPr/>
        </p:nvSpPr>
        <p:spPr>
          <a:xfrm>
            <a:off x="2819400" y="5558853"/>
            <a:ext cx="3276600" cy="369332"/>
          </a:xfrm>
          <a:prstGeom prst="rect">
            <a:avLst/>
          </a:prstGeom>
          <a:noFill/>
        </p:spPr>
        <p:txBody>
          <a:bodyPr wrap="square" rtlCol="0">
            <a:spAutoFit/>
          </a:bodyPr>
          <a:lstStyle/>
          <a:p>
            <a:r>
              <a:rPr lang="en-US" altLang="zh-CN" dirty="0">
                <a:solidFill>
                  <a:srgbClr val="00B0F0"/>
                </a:solidFill>
              </a:rPr>
              <a:t>RRM Lead Arch -&gt; </a:t>
            </a:r>
            <a:r>
              <a:rPr lang="en-US" altLang="zh-CN" dirty="0" err="1">
                <a:solidFill>
                  <a:srgbClr val="00B0F0"/>
                </a:solidFill>
              </a:rPr>
              <a:t>subCA</a:t>
            </a:r>
            <a:r>
              <a:rPr lang="en-US" altLang="zh-CN" dirty="0">
                <a:solidFill>
                  <a:srgbClr val="00B0F0"/>
                </a:solidFill>
              </a:rPr>
              <a:t> Arch</a:t>
            </a:r>
            <a:endParaRPr lang="zh-CN" altLang="en-US" dirty="0">
              <a:solidFill>
                <a:srgbClr val="00B0F0"/>
              </a:solidFill>
            </a:endParaRPr>
          </a:p>
        </p:txBody>
      </p:sp>
    </p:spTree>
    <p:extLst>
      <p:ext uri="{BB962C8B-B14F-4D97-AF65-F5344CB8AC3E}">
        <p14:creationId xmlns:p14="http://schemas.microsoft.com/office/powerpoint/2010/main" val="361987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54BF4-00EF-C434-F150-7EB68A04C0B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F1D3DB7-F474-9E4F-5516-907DC98AF1BA}"/>
              </a:ext>
            </a:extLst>
          </p:cNvPr>
          <p:cNvSpPr txBox="1"/>
          <p:nvPr/>
        </p:nvSpPr>
        <p:spPr>
          <a:xfrm>
            <a:off x="119743" y="174562"/>
            <a:ext cx="8512628" cy="369332"/>
          </a:xfrm>
          <a:prstGeom prst="rect">
            <a:avLst/>
          </a:prstGeom>
          <a:noFill/>
        </p:spPr>
        <p:txBody>
          <a:bodyPr wrap="square">
            <a:spAutoFit/>
          </a:bodyPr>
          <a:lstStyle/>
          <a:p>
            <a:r>
              <a:rPr lang="zh-CN" altLang="en-US" b="0" i="0" dirty="0">
                <a:effectLst/>
                <a:latin typeface="ui-sans-serif"/>
              </a:rPr>
              <a:t>为什么</a:t>
            </a:r>
            <a:r>
              <a:rPr lang="zh-CN" altLang="en-US" b="1" i="0" dirty="0">
                <a:effectLst/>
                <a:latin typeface="ui-sans-serif"/>
              </a:rPr>
              <a:t>长文本</a:t>
            </a:r>
            <a:r>
              <a:rPr lang="zh-CN" altLang="en-US" b="0" i="0" dirty="0">
                <a:effectLst/>
                <a:latin typeface="ui-sans-serif"/>
              </a:rPr>
              <a:t>训练， 需要优化超参 </a:t>
            </a:r>
            <a:r>
              <a:rPr lang="en-US" altLang="zh-CN" b="1" i="0" dirty="0" err="1">
                <a:effectLst/>
                <a:latin typeface="ui-sans-serif"/>
              </a:rPr>
              <a:t>RoPE</a:t>
            </a:r>
            <a:r>
              <a:rPr lang="en-US" altLang="zh-CN" b="1" i="0" dirty="0">
                <a:effectLst/>
                <a:latin typeface="ui-sans-serif"/>
              </a:rPr>
              <a:t> base frequency </a:t>
            </a:r>
            <a:r>
              <a:rPr lang="zh-CN" altLang="en-US" dirty="0"/>
              <a:t>（</a:t>
            </a:r>
            <a:r>
              <a:rPr lang="zh-CN" altLang="en-US" b="1" dirty="0">
                <a:solidFill>
                  <a:srgbClr val="00B0F0"/>
                </a:solidFill>
              </a:rPr>
              <a:t>基座频率</a:t>
            </a:r>
            <a:r>
              <a:rPr lang="zh-CN" altLang="en-US" dirty="0"/>
              <a:t>）</a:t>
            </a:r>
            <a:endParaRPr lang="zh-CN" altLang="en-US" b="1" dirty="0"/>
          </a:p>
        </p:txBody>
      </p:sp>
      <p:pic>
        <p:nvPicPr>
          <p:cNvPr id="5" name="Picture 4">
            <a:extLst>
              <a:ext uri="{FF2B5EF4-FFF2-40B4-BE49-F238E27FC236}">
                <a16:creationId xmlns:a16="http://schemas.microsoft.com/office/drawing/2014/main" id="{68E1AC3C-D6F5-620B-E3DE-7A89F3091873}"/>
              </a:ext>
            </a:extLst>
          </p:cNvPr>
          <p:cNvPicPr>
            <a:picLocks noChangeAspect="1"/>
          </p:cNvPicPr>
          <p:nvPr/>
        </p:nvPicPr>
        <p:blipFill>
          <a:blip r:embed="rId2"/>
          <a:stretch>
            <a:fillRect/>
          </a:stretch>
        </p:blipFill>
        <p:spPr>
          <a:xfrm>
            <a:off x="207556" y="1068284"/>
            <a:ext cx="4168501" cy="3436918"/>
          </a:xfrm>
          <a:prstGeom prst="rect">
            <a:avLst/>
          </a:prstGeom>
        </p:spPr>
      </p:pic>
      <p:pic>
        <p:nvPicPr>
          <p:cNvPr id="7" name="Picture 6">
            <a:extLst>
              <a:ext uri="{FF2B5EF4-FFF2-40B4-BE49-F238E27FC236}">
                <a16:creationId xmlns:a16="http://schemas.microsoft.com/office/drawing/2014/main" id="{512EFE17-1773-1826-921B-913A4B56EE94}"/>
              </a:ext>
            </a:extLst>
          </p:cNvPr>
          <p:cNvPicPr>
            <a:picLocks noChangeAspect="1"/>
          </p:cNvPicPr>
          <p:nvPr/>
        </p:nvPicPr>
        <p:blipFill>
          <a:blip r:embed="rId3"/>
          <a:stretch>
            <a:fillRect/>
          </a:stretch>
        </p:blipFill>
        <p:spPr>
          <a:xfrm>
            <a:off x="2751322" y="2953931"/>
            <a:ext cx="2842506" cy="3337849"/>
          </a:xfrm>
          <a:prstGeom prst="rect">
            <a:avLst/>
          </a:prstGeom>
        </p:spPr>
      </p:pic>
      <p:pic>
        <p:nvPicPr>
          <p:cNvPr id="9" name="Picture 8">
            <a:extLst>
              <a:ext uri="{FF2B5EF4-FFF2-40B4-BE49-F238E27FC236}">
                <a16:creationId xmlns:a16="http://schemas.microsoft.com/office/drawing/2014/main" id="{6F1D2C55-5AC7-6415-CFAF-BD33B0794E11}"/>
              </a:ext>
            </a:extLst>
          </p:cNvPr>
          <p:cNvPicPr>
            <a:picLocks noChangeAspect="1"/>
          </p:cNvPicPr>
          <p:nvPr/>
        </p:nvPicPr>
        <p:blipFill>
          <a:blip r:embed="rId4"/>
          <a:stretch>
            <a:fillRect/>
          </a:stretch>
        </p:blipFill>
        <p:spPr>
          <a:xfrm>
            <a:off x="5149485" y="566220"/>
            <a:ext cx="3513124" cy="5258256"/>
          </a:xfrm>
          <a:prstGeom prst="rect">
            <a:avLst/>
          </a:prstGeom>
        </p:spPr>
      </p:pic>
      <p:pic>
        <p:nvPicPr>
          <p:cNvPr id="11" name="Picture 10">
            <a:extLst>
              <a:ext uri="{FF2B5EF4-FFF2-40B4-BE49-F238E27FC236}">
                <a16:creationId xmlns:a16="http://schemas.microsoft.com/office/drawing/2014/main" id="{0DC37D06-D08C-6536-62D0-216EDDBB0606}"/>
              </a:ext>
            </a:extLst>
          </p:cNvPr>
          <p:cNvPicPr>
            <a:picLocks noChangeAspect="1"/>
          </p:cNvPicPr>
          <p:nvPr/>
        </p:nvPicPr>
        <p:blipFill>
          <a:blip r:embed="rId5"/>
          <a:stretch>
            <a:fillRect/>
          </a:stretch>
        </p:blipFill>
        <p:spPr>
          <a:xfrm>
            <a:off x="8328325" y="415505"/>
            <a:ext cx="3863675" cy="5349704"/>
          </a:xfrm>
          <a:prstGeom prst="rect">
            <a:avLst/>
          </a:prstGeom>
        </p:spPr>
      </p:pic>
    </p:spTree>
    <p:extLst>
      <p:ext uri="{BB962C8B-B14F-4D97-AF65-F5344CB8AC3E}">
        <p14:creationId xmlns:p14="http://schemas.microsoft.com/office/powerpoint/2010/main" val="3261332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FFB698-F20C-5420-7A67-3ABC802505E5}"/>
              </a:ext>
            </a:extLst>
          </p:cNvPr>
          <p:cNvPicPr>
            <a:picLocks noChangeAspect="1"/>
          </p:cNvPicPr>
          <p:nvPr/>
        </p:nvPicPr>
        <p:blipFill>
          <a:blip r:embed="rId2"/>
          <a:stretch>
            <a:fillRect/>
          </a:stretch>
        </p:blipFill>
        <p:spPr>
          <a:xfrm>
            <a:off x="6408769" y="488932"/>
            <a:ext cx="5630831" cy="5659222"/>
          </a:xfrm>
          <a:prstGeom prst="rect">
            <a:avLst/>
          </a:prstGeom>
        </p:spPr>
      </p:pic>
      <p:pic>
        <p:nvPicPr>
          <p:cNvPr id="5" name="Picture 4">
            <a:extLst>
              <a:ext uri="{FF2B5EF4-FFF2-40B4-BE49-F238E27FC236}">
                <a16:creationId xmlns:a16="http://schemas.microsoft.com/office/drawing/2014/main" id="{DA26A124-F5D5-9EF8-1425-488FBEC434AE}"/>
              </a:ext>
            </a:extLst>
          </p:cNvPr>
          <p:cNvPicPr>
            <a:picLocks noChangeAspect="1"/>
          </p:cNvPicPr>
          <p:nvPr/>
        </p:nvPicPr>
        <p:blipFill>
          <a:blip r:embed="rId3"/>
          <a:stretch>
            <a:fillRect/>
          </a:stretch>
        </p:blipFill>
        <p:spPr>
          <a:xfrm>
            <a:off x="0" y="429355"/>
            <a:ext cx="6803258" cy="5778377"/>
          </a:xfrm>
          <a:prstGeom prst="rect">
            <a:avLst/>
          </a:prstGeom>
        </p:spPr>
      </p:pic>
    </p:spTree>
    <p:extLst>
      <p:ext uri="{BB962C8B-B14F-4D97-AF65-F5344CB8AC3E}">
        <p14:creationId xmlns:p14="http://schemas.microsoft.com/office/powerpoint/2010/main" val="3654702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0381E-904C-47D0-E338-E077C37B2F6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96E3D11-B2C8-098E-3AEB-4A4DD42994DA}"/>
              </a:ext>
            </a:extLst>
          </p:cNvPr>
          <p:cNvPicPr>
            <a:picLocks noChangeAspect="1"/>
          </p:cNvPicPr>
          <p:nvPr/>
        </p:nvPicPr>
        <p:blipFill>
          <a:blip r:embed="rId2"/>
          <a:stretch>
            <a:fillRect/>
          </a:stretch>
        </p:blipFill>
        <p:spPr>
          <a:xfrm>
            <a:off x="376694" y="830355"/>
            <a:ext cx="11438611" cy="5197290"/>
          </a:xfrm>
          <a:prstGeom prst="rect">
            <a:avLst/>
          </a:prstGeom>
        </p:spPr>
      </p:pic>
      <p:sp>
        <p:nvSpPr>
          <p:cNvPr id="2" name="TextBox 1">
            <a:extLst>
              <a:ext uri="{FF2B5EF4-FFF2-40B4-BE49-F238E27FC236}">
                <a16:creationId xmlns:a16="http://schemas.microsoft.com/office/drawing/2014/main" id="{84714E34-7279-1535-5656-E7B32E4D8C6B}"/>
              </a:ext>
            </a:extLst>
          </p:cNvPr>
          <p:cNvSpPr txBox="1"/>
          <p:nvPr/>
        </p:nvSpPr>
        <p:spPr>
          <a:xfrm>
            <a:off x="10274709" y="3608439"/>
            <a:ext cx="1730477" cy="646331"/>
          </a:xfrm>
          <a:prstGeom prst="rect">
            <a:avLst/>
          </a:prstGeom>
          <a:noFill/>
        </p:spPr>
        <p:txBody>
          <a:bodyPr wrap="square" rtlCol="0">
            <a:spAutoFit/>
          </a:bodyPr>
          <a:lstStyle/>
          <a:p>
            <a:r>
              <a:rPr lang="en-US" altLang="zh-CN" dirty="0">
                <a:solidFill>
                  <a:srgbClr val="00B0F0"/>
                </a:solidFill>
              </a:rPr>
              <a:t>COT</a:t>
            </a:r>
            <a:r>
              <a:rPr lang="zh-CN" altLang="en-US" dirty="0">
                <a:solidFill>
                  <a:srgbClr val="00B0F0"/>
                </a:solidFill>
              </a:rPr>
              <a:t>： </a:t>
            </a:r>
            <a:r>
              <a:rPr lang="en-US" altLang="zh-CN" dirty="0">
                <a:solidFill>
                  <a:srgbClr val="00B0F0"/>
                </a:solidFill>
              </a:rPr>
              <a:t>chain of</a:t>
            </a:r>
            <a:r>
              <a:rPr lang="zh-CN" altLang="en-US" dirty="0">
                <a:solidFill>
                  <a:srgbClr val="00B0F0"/>
                </a:solidFill>
              </a:rPr>
              <a:t> </a:t>
            </a:r>
            <a:r>
              <a:rPr lang="en-US" altLang="zh-CN" dirty="0">
                <a:solidFill>
                  <a:srgbClr val="00B0F0"/>
                </a:solidFill>
              </a:rPr>
              <a:t>thought</a:t>
            </a:r>
            <a:endParaRPr lang="zh-CN" altLang="en-US" dirty="0">
              <a:solidFill>
                <a:srgbClr val="00B0F0"/>
              </a:solidFill>
            </a:endParaRPr>
          </a:p>
        </p:txBody>
      </p:sp>
    </p:spTree>
    <p:extLst>
      <p:ext uri="{BB962C8B-B14F-4D97-AF65-F5344CB8AC3E}">
        <p14:creationId xmlns:p14="http://schemas.microsoft.com/office/powerpoint/2010/main" val="210744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D2218-B1B4-E1F5-7DD1-DCFB4CEB1263}"/>
              </a:ext>
            </a:extLst>
          </p:cNvPr>
          <p:cNvPicPr>
            <a:picLocks noChangeAspect="1"/>
          </p:cNvPicPr>
          <p:nvPr/>
        </p:nvPicPr>
        <p:blipFill>
          <a:blip r:embed="rId2"/>
          <a:stretch>
            <a:fillRect/>
          </a:stretch>
        </p:blipFill>
        <p:spPr>
          <a:xfrm>
            <a:off x="1345840" y="876779"/>
            <a:ext cx="9500319" cy="5981221"/>
          </a:xfrm>
          <a:prstGeom prst="rect">
            <a:avLst/>
          </a:prstGeom>
        </p:spPr>
      </p:pic>
      <p:sp>
        <p:nvSpPr>
          <p:cNvPr id="5" name="TextBox 4">
            <a:extLst>
              <a:ext uri="{FF2B5EF4-FFF2-40B4-BE49-F238E27FC236}">
                <a16:creationId xmlns:a16="http://schemas.microsoft.com/office/drawing/2014/main" id="{5EC9260B-9711-0CE1-E680-D6CCA29087A9}"/>
              </a:ext>
            </a:extLst>
          </p:cNvPr>
          <p:cNvSpPr txBox="1"/>
          <p:nvPr/>
        </p:nvSpPr>
        <p:spPr>
          <a:xfrm>
            <a:off x="3322320" y="257294"/>
            <a:ext cx="6096000" cy="369332"/>
          </a:xfrm>
          <a:prstGeom prst="rect">
            <a:avLst/>
          </a:prstGeom>
          <a:noFill/>
        </p:spPr>
        <p:txBody>
          <a:bodyPr wrap="square">
            <a:spAutoFit/>
          </a:bodyPr>
          <a:lstStyle/>
          <a:p>
            <a:r>
              <a:rPr lang="zh-CN" altLang="en-US" dirty="0">
                <a:hlinkClick r:id="rId3"/>
              </a:rPr>
              <a:t>课程介绍 </a:t>
            </a:r>
            <a:r>
              <a:rPr lang="en-US" altLang="zh-CN" dirty="0">
                <a:hlinkClick r:id="rId3"/>
              </a:rPr>
              <a:t>| </a:t>
            </a:r>
            <a:r>
              <a:rPr lang="zh-CN" altLang="en-US" dirty="0">
                <a:hlinkClick r:id="rId3"/>
              </a:rPr>
              <a:t>大语言模型（</a:t>
            </a:r>
            <a:r>
              <a:rPr lang="en-US" altLang="zh-CN" dirty="0">
                <a:hlinkClick r:id="rId3"/>
              </a:rPr>
              <a:t>Large Language Models</a:t>
            </a:r>
            <a:r>
              <a:rPr lang="zh-CN" altLang="en-US" dirty="0">
                <a:hlinkClick r:id="rId3"/>
              </a:rPr>
              <a:t>）</a:t>
            </a:r>
            <a:endParaRPr lang="zh-CN" altLang="en-US" dirty="0"/>
          </a:p>
        </p:txBody>
      </p:sp>
    </p:spTree>
    <p:extLst>
      <p:ext uri="{BB962C8B-B14F-4D97-AF65-F5344CB8AC3E}">
        <p14:creationId xmlns:p14="http://schemas.microsoft.com/office/powerpoint/2010/main" val="352859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A8DE9-9F28-71E5-AF79-52ED314C0A27}"/>
              </a:ext>
            </a:extLst>
          </p:cNvPr>
          <p:cNvSpPr txBox="1"/>
          <p:nvPr/>
        </p:nvSpPr>
        <p:spPr>
          <a:xfrm>
            <a:off x="766916" y="757084"/>
            <a:ext cx="5191433" cy="3416320"/>
          </a:xfrm>
          <a:prstGeom prst="rect">
            <a:avLst/>
          </a:prstGeom>
          <a:noFill/>
        </p:spPr>
        <p:txBody>
          <a:bodyPr wrap="square" rtlCol="0">
            <a:spAutoFit/>
          </a:bodyPr>
          <a:lstStyle/>
          <a:p>
            <a:r>
              <a:rPr lang="en-US" altLang="zh-CN" b="1" dirty="0"/>
              <a:t>Re-ranking:  </a:t>
            </a:r>
            <a:r>
              <a:rPr lang="zh-CN" altLang="en-US" dirty="0"/>
              <a:t>通过多迭代几次  </a:t>
            </a:r>
            <a:r>
              <a:rPr lang="en-US" altLang="zh-CN" dirty="0"/>
              <a:t>(</a:t>
            </a:r>
            <a:r>
              <a:rPr lang="zh-CN" altLang="en-US" dirty="0"/>
              <a:t>自我提升学习</a:t>
            </a:r>
            <a:r>
              <a:rPr lang="en-US" altLang="zh-CN" dirty="0"/>
              <a:t>)</a:t>
            </a:r>
          </a:p>
          <a:p>
            <a:r>
              <a:rPr lang="zh-CN" altLang="en-US" dirty="0"/>
              <a:t>从错误反馈中学习</a:t>
            </a:r>
            <a:endParaRPr lang="en-US" altLang="zh-CN" dirty="0"/>
          </a:p>
          <a:p>
            <a:endParaRPr lang="en-US" altLang="zh-CN" dirty="0"/>
          </a:p>
          <a:p>
            <a:r>
              <a:rPr lang="zh-CN" altLang="en-US" dirty="0"/>
              <a:t>多步工具使用</a:t>
            </a:r>
            <a:endParaRPr lang="en-US" altLang="zh-CN" dirty="0"/>
          </a:p>
          <a:p>
            <a:endParaRPr lang="en-US" altLang="zh-CN" dirty="0"/>
          </a:p>
          <a:p>
            <a:endParaRPr lang="en-US" altLang="zh-CN" dirty="0"/>
          </a:p>
          <a:p>
            <a:r>
              <a:rPr lang="zh-CN" altLang="en-US" dirty="0"/>
              <a:t>减少模型幻觉  </a:t>
            </a:r>
            <a:r>
              <a:rPr lang="en-US" altLang="zh-CN" dirty="0"/>
              <a:t>= &gt; SFT </a:t>
            </a:r>
            <a:r>
              <a:rPr lang="zh-CN" altLang="en-US" dirty="0"/>
              <a:t>里 </a:t>
            </a:r>
            <a:r>
              <a:rPr lang="en-US" altLang="zh-CN" dirty="0"/>
              <a:t>I do not know</a:t>
            </a:r>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07957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62FD95-DFD5-4BF3-1750-34A4F6449FFD}"/>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4862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05DB0-F08E-539B-9E72-E75B90E3B54C}"/>
              </a:ext>
            </a:extLst>
          </p:cNvPr>
          <p:cNvPicPr>
            <a:picLocks noChangeAspect="1"/>
          </p:cNvPicPr>
          <p:nvPr/>
        </p:nvPicPr>
        <p:blipFill>
          <a:blip r:embed="rId2"/>
          <a:stretch>
            <a:fillRect/>
          </a:stretch>
        </p:blipFill>
        <p:spPr>
          <a:xfrm>
            <a:off x="644534" y="497316"/>
            <a:ext cx="10902931" cy="2850766"/>
          </a:xfrm>
          <a:prstGeom prst="rect">
            <a:avLst/>
          </a:prstGeom>
        </p:spPr>
      </p:pic>
    </p:spTree>
    <p:extLst>
      <p:ext uri="{BB962C8B-B14F-4D97-AF65-F5344CB8AC3E}">
        <p14:creationId xmlns:p14="http://schemas.microsoft.com/office/powerpoint/2010/main" val="3678421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2CAF6D-B3D3-0937-AB4E-7B70AC22E1D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D0B900-8A72-FBB8-2579-21442A74E97B}"/>
              </a:ext>
            </a:extLst>
          </p:cNvPr>
          <p:cNvPicPr>
            <a:picLocks noChangeAspect="1"/>
          </p:cNvPicPr>
          <p:nvPr/>
        </p:nvPicPr>
        <p:blipFill>
          <a:blip r:embed="rId2"/>
          <a:stretch>
            <a:fillRect/>
          </a:stretch>
        </p:blipFill>
        <p:spPr>
          <a:xfrm>
            <a:off x="889396" y="643467"/>
            <a:ext cx="1041320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873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F9DF0-DACD-149B-1418-B2A700154C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D829650-6A58-5ECA-33EE-91895773C6BB}"/>
              </a:ext>
            </a:extLst>
          </p:cNvPr>
          <p:cNvPicPr>
            <a:picLocks noChangeAspect="1"/>
          </p:cNvPicPr>
          <p:nvPr/>
        </p:nvPicPr>
        <p:blipFill>
          <a:blip r:embed="rId2"/>
          <a:stretch>
            <a:fillRect/>
          </a:stretch>
        </p:blipFill>
        <p:spPr>
          <a:xfrm>
            <a:off x="487194" y="492861"/>
            <a:ext cx="11217612" cy="5243014"/>
          </a:xfrm>
          <a:prstGeom prst="rect">
            <a:avLst/>
          </a:prstGeom>
        </p:spPr>
      </p:pic>
    </p:spTree>
    <p:extLst>
      <p:ext uri="{BB962C8B-B14F-4D97-AF65-F5344CB8AC3E}">
        <p14:creationId xmlns:p14="http://schemas.microsoft.com/office/powerpoint/2010/main" val="86963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80B27-D803-C387-571F-05A5FCF4454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B0011C-10AA-7B5D-8D10-5671F154F6F5}"/>
              </a:ext>
            </a:extLst>
          </p:cNvPr>
          <p:cNvPicPr>
            <a:picLocks noChangeAspect="1"/>
          </p:cNvPicPr>
          <p:nvPr/>
        </p:nvPicPr>
        <p:blipFill>
          <a:blip r:embed="rId2"/>
          <a:stretch>
            <a:fillRect/>
          </a:stretch>
        </p:blipFill>
        <p:spPr>
          <a:xfrm>
            <a:off x="967512" y="758619"/>
            <a:ext cx="9614109" cy="5130551"/>
          </a:xfrm>
          <a:prstGeom prst="rect">
            <a:avLst/>
          </a:prstGeom>
        </p:spPr>
      </p:pic>
    </p:spTree>
    <p:extLst>
      <p:ext uri="{BB962C8B-B14F-4D97-AF65-F5344CB8AC3E}">
        <p14:creationId xmlns:p14="http://schemas.microsoft.com/office/powerpoint/2010/main" val="1176124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A2F6B-6B70-D7C7-AEDB-702339C776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0F4FAF-A52A-94AA-7184-0FE625C03A59}"/>
              </a:ext>
            </a:extLst>
          </p:cNvPr>
          <p:cNvPicPr>
            <a:picLocks noChangeAspect="1"/>
          </p:cNvPicPr>
          <p:nvPr/>
        </p:nvPicPr>
        <p:blipFill>
          <a:blip r:embed="rId2"/>
          <a:stretch>
            <a:fillRect/>
          </a:stretch>
        </p:blipFill>
        <p:spPr>
          <a:xfrm>
            <a:off x="823820" y="638780"/>
            <a:ext cx="10377579" cy="5192859"/>
          </a:xfrm>
          <a:prstGeom prst="rect">
            <a:avLst/>
          </a:prstGeom>
        </p:spPr>
      </p:pic>
    </p:spTree>
    <p:extLst>
      <p:ext uri="{BB962C8B-B14F-4D97-AF65-F5344CB8AC3E}">
        <p14:creationId xmlns:p14="http://schemas.microsoft.com/office/powerpoint/2010/main" val="2006397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B6A14-5AAC-6A3D-04F5-06369A6811E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E0D728-FD40-4E07-2DFC-22F950E906F7}"/>
              </a:ext>
            </a:extLst>
          </p:cNvPr>
          <p:cNvPicPr>
            <a:picLocks noChangeAspect="1"/>
          </p:cNvPicPr>
          <p:nvPr/>
        </p:nvPicPr>
        <p:blipFill>
          <a:blip r:embed="rId2"/>
          <a:stretch>
            <a:fillRect/>
          </a:stretch>
        </p:blipFill>
        <p:spPr>
          <a:xfrm>
            <a:off x="647228" y="594247"/>
            <a:ext cx="10897544" cy="5433531"/>
          </a:xfrm>
          <a:prstGeom prst="rect">
            <a:avLst/>
          </a:prstGeom>
        </p:spPr>
      </p:pic>
    </p:spTree>
    <p:extLst>
      <p:ext uri="{BB962C8B-B14F-4D97-AF65-F5344CB8AC3E}">
        <p14:creationId xmlns:p14="http://schemas.microsoft.com/office/powerpoint/2010/main" val="85288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396F-8559-BBE2-A6E5-29CB5E2652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0695245-1897-DEB1-9377-2C72D54B785E}"/>
              </a:ext>
            </a:extLst>
          </p:cNvPr>
          <p:cNvPicPr>
            <a:picLocks noChangeAspect="1"/>
          </p:cNvPicPr>
          <p:nvPr/>
        </p:nvPicPr>
        <p:blipFill>
          <a:blip r:embed="rId2"/>
          <a:stretch>
            <a:fillRect/>
          </a:stretch>
        </p:blipFill>
        <p:spPr>
          <a:xfrm>
            <a:off x="494283" y="923997"/>
            <a:ext cx="10920406" cy="4618120"/>
          </a:xfrm>
          <a:prstGeom prst="rect">
            <a:avLst/>
          </a:prstGeom>
        </p:spPr>
      </p:pic>
    </p:spTree>
    <p:extLst>
      <p:ext uri="{BB962C8B-B14F-4D97-AF65-F5344CB8AC3E}">
        <p14:creationId xmlns:p14="http://schemas.microsoft.com/office/powerpoint/2010/main" val="2071387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76F6D-003D-F4C9-96E3-3F704C02DD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7D3A9C-2F73-9208-1D98-595EFB1C9DE9}"/>
              </a:ext>
            </a:extLst>
          </p:cNvPr>
          <p:cNvPicPr>
            <a:picLocks noChangeAspect="1"/>
          </p:cNvPicPr>
          <p:nvPr/>
        </p:nvPicPr>
        <p:blipFill>
          <a:blip r:embed="rId2"/>
          <a:stretch>
            <a:fillRect/>
          </a:stretch>
        </p:blipFill>
        <p:spPr>
          <a:xfrm>
            <a:off x="563201" y="501742"/>
            <a:ext cx="11065597" cy="4998704"/>
          </a:xfrm>
          <a:prstGeom prst="rect">
            <a:avLst/>
          </a:prstGeom>
        </p:spPr>
      </p:pic>
      <p:sp>
        <p:nvSpPr>
          <p:cNvPr id="4" name="TextBox 3">
            <a:extLst>
              <a:ext uri="{FF2B5EF4-FFF2-40B4-BE49-F238E27FC236}">
                <a16:creationId xmlns:a16="http://schemas.microsoft.com/office/drawing/2014/main" id="{BB95504A-3D67-BB60-6C18-A945FCB7768C}"/>
              </a:ext>
            </a:extLst>
          </p:cNvPr>
          <p:cNvSpPr txBox="1"/>
          <p:nvPr/>
        </p:nvSpPr>
        <p:spPr>
          <a:xfrm>
            <a:off x="9908152" y="5869859"/>
            <a:ext cx="1720646" cy="646331"/>
          </a:xfrm>
          <a:prstGeom prst="rect">
            <a:avLst/>
          </a:prstGeom>
          <a:noFill/>
        </p:spPr>
        <p:txBody>
          <a:bodyPr wrap="square" rtlCol="0">
            <a:spAutoFit/>
          </a:bodyPr>
          <a:lstStyle/>
          <a:p>
            <a:r>
              <a:rPr lang="zh-CN" altLang="en-US" dirty="0">
                <a:solidFill>
                  <a:srgbClr val="00B0F0"/>
                </a:solidFill>
              </a:rPr>
              <a:t>把书本读 “薄”</a:t>
            </a:r>
            <a:endParaRPr lang="en-US" altLang="zh-CN" dirty="0">
              <a:solidFill>
                <a:srgbClr val="00B0F0"/>
              </a:solidFill>
            </a:endParaRPr>
          </a:p>
          <a:p>
            <a:r>
              <a:rPr lang="zh-CN" altLang="en-US" dirty="0">
                <a:solidFill>
                  <a:srgbClr val="00B0F0"/>
                </a:solidFill>
              </a:rPr>
              <a:t>理解即是压缩</a:t>
            </a:r>
          </a:p>
        </p:txBody>
      </p:sp>
      <p:sp>
        <p:nvSpPr>
          <p:cNvPr id="5" name="TextBox 4">
            <a:extLst>
              <a:ext uri="{FF2B5EF4-FFF2-40B4-BE49-F238E27FC236}">
                <a16:creationId xmlns:a16="http://schemas.microsoft.com/office/drawing/2014/main" id="{6A79FBD3-9840-A5EF-4280-857EC357DFD7}"/>
              </a:ext>
            </a:extLst>
          </p:cNvPr>
          <p:cNvSpPr txBox="1"/>
          <p:nvPr/>
        </p:nvSpPr>
        <p:spPr>
          <a:xfrm>
            <a:off x="5183752" y="5500446"/>
            <a:ext cx="3045848" cy="369332"/>
          </a:xfrm>
          <a:prstGeom prst="rect">
            <a:avLst/>
          </a:prstGeom>
          <a:noFill/>
        </p:spPr>
        <p:txBody>
          <a:bodyPr wrap="square" rtlCol="0">
            <a:spAutoFit/>
          </a:bodyPr>
          <a:lstStyle/>
          <a:p>
            <a:r>
              <a:rPr lang="zh-CN" altLang="en-US" dirty="0">
                <a:solidFill>
                  <a:srgbClr val="00B0F0"/>
                </a:solidFill>
              </a:rPr>
              <a:t>理解构建这个</a:t>
            </a:r>
            <a:r>
              <a:rPr lang="zh-CN" altLang="en-US" b="1" dirty="0">
                <a:solidFill>
                  <a:srgbClr val="00B0F0"/>
                </a:solidFill>
              </a:rPr>
              <a:t>世界的统计</a:t>
            </a:r>
          </a:p>
        </p:txBody>
      </p:sp>
    </p:spTree>
    <p:extLst>
      <p:ext uri="{BB962C8B-B14F-4D97-AF65-F5344CB8AC3E}">
        <p14:creationId xmlns:p14="http://schemas.microsoft.com/office/powerpoint/2010/main" val="960229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3502B5-566C-5BC1-C84A-D7E778558691}"/>
              </a:ext>
            </a:extLst>
          </p:cNvPr>
          <p:cNvSpPr txBox="1"/>
          <p:nvPr/>
        </p:nvSpPr>
        <p:spPr>
          <a:xfrm>
            <a:off x="2772697" y="218456"/>
            <a:ext cx="6096000" cy="369332"/>
          </a:xfrm>
          <a:prstGeom prst="rect">
            <a:avLst/>
          </a:prstGeom>
          <a:noFill/>
        </p:spPr>
        <p:txBody>
          <a:bodyPr wrap="square">
            <a:spAutoFit/>
          </a:bodyPr>
          <a:lstStyle/>
          <a:p>
            <a:r>
              <a:rPr lang="en-US" altLang="zh-CN" dirty="0">
                <a:hlinkClick r:id="rId2"/>
              </a:rPr>
              <a:t>GAIR: Generative Artificial Intelligence Research Lab</a:t>
            </a:r>
            <a:endParaRPr lang="zh-CN" altLang="en-US" dirty="0"/>
          </a:p>
        </p:txBody>
      </p:sp>
      <p:pic>
        <p:nvPicPr>
          <p:cNvPr id="3" name="Picture 2">
            <a:extLst>
              <a:ext uri="{FF2B5EF4-FFF2-40B4-BE49-F238E27FC236}">
                <a16:creationId xmlns:a16="http://schemas.microsoft.com/office/drawing/2014/main" id="{FD5CFC64-040E-6B59-6AA0-DB519ED41407}"/>
              </a:ext>
            </a:extLst>
          </p:cNvPr>
          <p:cNvPicPr>
            <a:picLocks noChangeAspect="1"/>
          </p:cNvPicPr>
          <p:nvPr/>
        </p:nvPicPr>
        <p:blipFill>
          <a:blip r:embed="rId3"/>
          <a:stretch>
            <a:fillRect/>
          </a:stretch>
        </p:blipFill>
        <p:spPr>
          <a:xfrm>
            <a:off x="0" y="1587500"/>
            <a:ext cx="12192000" cy="3683000"/>
          </a:xfrm>
          <a:prstGeom prst="rect">
            <a:avLst/>
          </a:prstGeom>
        </p:spPr>
      </p:pic>
    </p:spTree>
    <p:extLst>
      <p:ext uri="{BB962C8B-B14F-4D97-AF65-F5344CB8AC3E}">
        <p14:creationId xmlns:p14="http://schemas.microsoft.com/office/powerpoint/2010/main" val="3968282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A754C-B3C0-1FE0-B02A-C0E79B90789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FC2AFC-618B-38F4-4C5C-FA719D07A8ED}"/>
              </a:ext>
            </a:extLst>
          </p:cNvPr>
          <p:cNvPicPr>
            <a:picLocks noChangeAspect="1"/>
          </p:cNvPicPr>
          <p:nvPr/>
        </p:nvPicPr>
        <p:blipFill>
          <a:blip r:embed="rId2"/>
          <a:stretch>
            <a:fillRect/>
          </a:stretch>
        </p:blipFill>
        <p:spPr>
          <a:xfrm>
            <a:off x="414824" y="307992"/>
            <a:ext cx="10752752" cy="5730737"/>
          </a:xfrm>
          <a:prstGeom prst="rect">
            <a:avLst/>
          </a:prstGeom>
        </p:spPr>
      </p:pic>
      <p:sp>
        <p:nvSpPr>
          <p:cNvPr id="4" name="TextBox 3">
            <a:extLst>
              <a:ext uri="{FF2B5EF4-FFF2-40B4-BE49-F238E27FC236}">
                <a16:creationId xmlns:a16="http://schemas.microsoft.com/office/drawing/2014/main" id="{C724CA17-344A-406A-930F-1529CC95A3BC}"/>
              </a:ext>
            </a:extLst>
          </p:cNvPr>
          <p:cNvSpPr txBox="1"/>
          <p:nvPr/>
        </p:nvSpPr>
        <p:spPr>
          <a:xfrm>
            <a:off x="865239" y="6038729"/>
            <a:ext cx="2654709" cy="369332"/>
          </a:xfrm>
          <a:prstGeom prst="rect">
            <a:avLst/>
          </a:prstGeom>
          <a:noFill/>
        </p:spPr>
        <p:txBody>
          <a:bodyPr wrap="square" rtlCol="0">
            <a:spAutoFit/>
          </a:bodyPr>
          <a:lstStyle/>
          <a:p>
            <a:r>
              <a:rPr lang="en-US" altLang="zh-CN" dirty="0">
                <a:solidFill>
                  <a:srgbClr val="00B0F0"/>
                </a:solidFill>
              </a:rPr>
              <a:t>Decode only </a:t>
            </a:r>
            <a:r>
              <a:rPr lang="zh-CN" altLang="en-US" dirty="0">
                <a:solidFill>
                  <a:srgbClr val="00B0F0"/>
                </a:solidFill>
              </a:rPr>
              <a:t>架构</a:t>
            </a:r>
          </a:p>
        </p:txBody>
      </p:sp>
    </p:spTree>
    <p:extLst>
      <p:ext uri="{BB962C8B-B14F-4D97-AF65-F5344CB8AC3E}">
        <p14:creationId xmlns:p14="http://schemas.microsoft.com/office/powerpoint/2010/main" val="3806833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8B4F0-5809-EA37-C22D-77BEB6655D0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E2DB32-9D8C-5305-EA68-ABFAB901E870}"/>
              </a:ext>
            </a:extLst>
          </p:cNvPr>
          <p:cNvPicPr>
            <a:picLocks noChangeAspect="1"/>
          </p:cNvPicPr>
          <p:nvPr/>
        </p:nvPicPr>
        <p:blipFill>
          <a:blip r:embed="rId2"/>
          <a:stretch>
            <a:fillRect/>
          </a:stretch>
        </p:blipFill>
        <p:spPr>
          <a:xfrm>
            <a:off x="0" y="199103"/>
            <a:ext cx="12134475" cy="6459794"/>
          </a:xfrm>
          <a:prstGeom prst="rect">
            <a:avLst/>
          </a:prstGeom>
        </p:spPr>
      </p:pic>
      <p:pic>
        <p:nvPicPr>
          <p:cNvPr id="4" name="Picture 3">
            <a:extLst>
              <a:ext uri="{FF2B5EF4-FFF2-40B4-BE49-F238E27FC236}">
                <a16:creationId xmlns:a16="http://schemas.microsoft.com/office/drawing/2014/main" id="{6ADDD29D-772C-36AB-9FE4-1AC7C18AFD9B}"/>
              </a:ext>
            </a:extLst>
          </p:cNvPr>
          <p:cNvPicPr>
            <a:picLocks noChangeAspect="1"/>
          </p:cNvPicPr>
          <p:nvPr/>
        </p:nvPicPr>
        <p:blipFill>
          <a:blip r:embed="rId3"/>
          <a:stretch>
            <a:fillRect/>
          </a:stretch>
        </p:blipFill>
        <p:spPr>
          <a:xfrm>
            <a:off x="3304333" y="2503023"/>
            <a:ext cx="4770533" cy="3375953"/>
          </a:xfrm>
          <a:prstGeom prst="rect">
            <a:avLst/>
          </a:prstGeom>
        </p:spPr>
      </p:pic>
    </p:spTree>
    <p:extLst>
      <p:ext uri="{BB962C8B-B14F-4D97-AF65-F5344CB8AC3E}">
        <p14:creationId xmlns:p14="http://schemas.microsoft.com/office/powerpoint/2010/main" val="693044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42798-FDFF-2BBD-90FA-937D336ABC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D18AEF-F143-4425-1830-ABE4DE8D4759}"/>
              </a:ext>
            </a:extLst>
          </p:cNvPr>
          <p:cNvPicPr>
            <a:picLocks noChangeAspect="1"/>
          </p:cNvPicPr>
          <p:nvPr/>
        </p:nvPicPr>
        <p:blipFill>
          <a:blip r:embed="rId2"/>
          <a:stretch>
            <a:fillRect/>
          </a:stretch>
        </p:blipFill>
        <p:spPr>
          <a:xfrm>
            <a:off x="296677" y="331201"/>
            <a:ext cx="11598645" cy="6195597"/>
          </a:xfrm>
          <a:prstGeom prst="rect">
            <a:avLst/>
          </a:prstGeom>
        </p:spPr>
      </p:pic>
    </p:spTree>
    <p:extLst>
      <p:ext uri="{BB962C8B-B14F-4D97-AF65-F5344CB8AC3E}">
        <p14:creationId xmlns:p14="http://schemas.microsoft.com/office/powerpoint/2010/main" val="39105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1F3EA-5AA3-C401-810E-BA4DBA35A17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5D55F8F-0E45-D862-4AEE-F594A8A701D8}"/>
              </a:ext>
            </a:extLst>
          </p:cNvPr>
          <p:cNvPicPr>
            <a:picLocks noChangeAspect="1"/>
          </p:cNvPicPr>
          <p:nvPr/>
        </p:nvPicPr>
        <p:blipFill>
          <a:blip r:embed="rId2"/>
          <a:stretch>
            <a:fillRect/>
          </a:stretch>
        </p:blipFill>
        <p:spPr>
          <a:xfrm>
            <a:off x="451169" y="1111812"/>
            <a:ext cx="11545300" cy="4968671"/>
          </a:xfrm>
          <a:prstGeom prst="rect">
            <a:avLst/>
          </a:prstGeom>
        </p:spPr>
      </p:pic>
      <p:sp>
        <p:nvSpPr>
          <p:cNvPr id="8" name="TextBox 7">
            <a:extLst>
              <a:ext uri="{FF2B5EF4-FFF2-40B4-BE49-F238E27FC236}">
                <a16:creationId xmlns:a16="http://schemas.microsoft.com/office/drawing/2014/main" id="{2DC4F7DA-1F33-34EF-1230-61CB237F86AA}"/>
              </a:ext>
            </a:extLst>
          </p:cNvPr>
          <p:cNvSpPr txBox="1"/>
          <p:nvPr/>
        </p:nvSpPr>
        <p:spPr>
          <a:xfrm>
            <a:off x="4350776" y="1749816"/>
            <a:ext cx="653844" cy="369332"/>
          </a:xfrm>
          <a:prstGeom prst="rect">
            <a:avLst/>
          </a:prstGeom>
          <a:noFill/>
        </p:spPr>
        <p:txBody>
          <a:bodyPr wrap="square" rtlCol="0">
            <a:spAutoFit/>
          </a:bodyPr>
          <a:lstStyle/>
          <a:p>
            <a:r>
              <a:rPr lang="en-US" altLang="zh-CN" dirty="0"/>
              <a:t>SFT</a:t>
            </a:r>
            <a:endParaRPr lang="zh-CN" altLang="en-US" dirty="0"/>
          </a:p>
        </p:txBody>
      </p:sp>
      <p:sp>
        <p:nvSpPr>
          <p:cNvPr id="9" name="TextBox 8">
            <a:extLst>
              <a:ext uri="{FF2B5EF4-FFF2-40B4-BE49-F238E27FC236}">
                <a16:creationId xmlns:a16="http://schemas.microsoft.com/office/drawing/2014/main" id="{41EAAC92-5EC4-05BA-990C-7000A959FCB3}"/>
              </a:ext>
            </a:extLst>
          </p:cNvPr>
          <p:cNvSpPr txBox="1"/>
          <p:nvPr/>
        </p:nvSpPr>
        <p:spPr>
          <a:xfrm>
            <a:off x="7037213" y="1749816"/>
            <a:ext cx="1887793" cy="369332"/>
          </a:xfrm>
          <a:prstGeom prst="rect">
            <a:avLst/>
          </a:prstGeom>
          <a:noFill/>
        </p:spPr>
        <p:txBody>
          <a:bodyPr wrap="square" rtlCol="0">
            <a:spAutoFit/>
          </a:bodyPr>
          <a:lstStyle/>
          <a:p>
            <a:r>
              <a:rPr lang="en-US" altLang="zh-CN" dirty="0"/>
              <a:t>RLHF/RFAIF</a:t>
            </a:r>
            <a:endParaRPr lang="zh-CN" altLang="en-US" dirty="0"/>
          </a:p>
        </p:txBody>
      </p:sp>
    </p:spTree>
    <p:extLst>
      <p:ext uri="{BB962C8B-B14F-4D97-AF65-F5344CB8AC3E}">
        <p14:creationId xmlns:p14="http://schemas.microsoft.com/office/powerpoint/2010/main" val="3455350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835D9-9BE1-60F9-0569-1D440766F9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1CC3C2C-0E25-6EF0-1C33-79C2D7678215}"/>
              </a:ext>
            </a:extLst>
          </p:cNvPr>
          <p:cNvPicPr>
            <a:picLocks noChangeAspect="1"/>
          </p:cNvPicPr>
          <p:nvPr/>
        </p:nvPicPr>
        <p:blipFill>
          <a:blip r:embed="rId2"/>
          <a:stretch>
            <a:fillRect/>
          </a:stretch>
        </p:blipFill>
        <p:spPr>
          <a:xfrm>
            <a:off x="586262" y="220702"/>
            <a:ext cx="11019475" cy="6416596"/>
          </a:xfrm>
          <a:prstGeom prst="rect">
            <a:avLst/>
          </a:prstGeom>
        </p:spPr>
      </p:pic>
    </p:spTree>
    <p:extLst>
      <p:ext uri="{BB962C8B-B14F-4D97-AF65-F5344CB8AC3E}">
        <p14:creationId xmlns:p14="http://schemas.microsoft.com/office/powerpoint/2010/main" val="2193384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04AAB-1197-A97C-84F3-34A1F36D821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E034BAD-8999-E412-625B-962DC2A08DDF}"/>
              </a:ext>
            </a:extLst>
          </p:cNvPr>
          <p:cNvPicPr>
            <a:picLocks noChangeAspect="1"/>
          </p:cNvPicPr>
          <p:nvPr/>
        </p:nvPicPr>
        <p:blipFill>
          <a:blip r:embed="rId2"/>
          <a:stretch>
            <a:fillRect/>
          </a:stretch>
        </p:blipFill>
        <p:spPr>
          <a:xfrm>
            <a:off x="369073" y="472184"/>
            <a:ext cx="11453853" cy="5913632"/>
          </a:xfrm>
          <a:prstGeom prst="rect">
            <a:avLst/>
          </a:prstGeom>
        </p:spPr>
      </p:pic>
    </p:spTree>
    <p:extLst>
      <p:ext uri="{BB962C8B-B14F-4D97-AF65-F5344CB8AC3E}">
        <p14:creationId xmlns:p14="http://schemas.microsoft.com/office/powerpoint/2010/main" val="1475327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2DFA6B-AD76-B796-0B1D-69AB773AFE7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B033D47-B235-DB6C-59CE-E8C9F8B8913A}"/>
              </a:ext>
            </a:extLst>
          </p:cNvPr>
          <p:cNvPicPr>
            <a:picLocks noChangeAspect="1"/>
          </p:cNvPicPr>
          <p:nvPr/>
        </p:nvPicPr>
        <p:blipFill>
          <a:blip r:embed="rId2"/>
          <a:stretch>
            <a:fillRect/>
          </a:stretch>
        </p:blipFill>
        <p:spPr>
          <a:xfrm>
            <a:off x="643467" y="811783"/>
            <a:ext cx="10905066" cy="5234432"/>
          </a:xfrm>
          <a:prstGeom prst="rect">
            <a:avLst/>
          </a:prstGeom>
        </p:spPr>
      </p:pic>
    </p:spTree>
    <p:extLst>
      <p:ext uri="{BB962C8B-B14F-4D97-AF65-F5344CB8AC3E}">
        <p14:creationId xmlns:p14="http://schemas.microsoft.com/office/powerpoint/2010/main" val="3055343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80F6C-BC4C-A1BE-772E-4D0B649EAAC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379019E-20C1-AD36-E5F9-A0EFE3F451D6}"/>
              </a:ext>
            </a:extLst>
          </p:cNvPr>
          <p:cNvPicPr>
            <a:picLocks noChangeAspect="1"/>
          </p:cNvPicPr>
          <p:nvPr/>
        </p:nvPicPr>
        <p:blipFill>
          <a:blip r:embed="rId2"/>
          <a:stretch>
            <a:fillRect/>
          </a:stretch>
        </p:blipFill>
        <p:spPr>
          <a:xfrm>
            <a:off x="818692" y="144495"/>
            <a:ext cx="10554615" cy="6569009"/>
          </a:xfrm>
          <a:prstGeom prst="rect">
            <a:avLst/>
          </a:prstGeom>
        </p:spPr>
      </p:pic>
    </p:spTree>
    <p:extLst>
      <p:ext uri="{BB962C8B-B14F-4D97-AF65-F5344CB8AC3E}">
        <p14:creationId xmlns:p14="http://schemas.microsoft.com/office/powerpoint/2010/main" val="3856628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8BC50-C3CF-1B00-75D6-3ED12B128F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72B48D4-F300-1311-3304-CEF0D128B8D8}"/>
              </a:ext>
            </a:extLst>
          </p:cNvPr>
          <p:cNvPicPr>
            <a:picLocks noChangeAspect="1"/>
          </p:cNvPicPr>
          <p:nvPr/>
        </p:nvPicPr>
        <p:blipFill>
          <a:blip r:embed="rId2"/>
          <a:stretch>
            <a:fillRect/>
          </a:stretch>
        </p:blipFill>
        <p:spPr>
          <a:xfrm>
            <a:off x="812936" y="167357"/>
            <a:ext cx="10074513" cy="6523285"/>
          </a:xfrm>
          <a:prstGeom prst="rect">
            <a:avLst/>
          </a:prstGeom>
        </p:spPr>
      </p:pic>
      <p:sp>
        <p:nvSpPr>
          <p:cNvPr id="4" name="Oval 3">
            <a:extLst>
              <a:ext uri="{FF2B5EF4-FFF2-40B4-BE49-F238E27FC236}">
                <a16:creationId xmlns:a16="http://schemas.microsoft.com/office/drawing/2014/main" id="{C669CFFF-94AB-7217-5564-9D0D3FDD0A7F}"/>
              </a:ext>
            </a:extLst>
          </p:cNvPr>
          <p:cNvSpPr/>
          <p:nvPr/>
        </p:nvSpPr>
        <p:spPr>
          <a:xfrm>
            <a:off x="7452852" y="2133600"/>
            <a:ext cx="245806" cy="2851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Oval 4">
            <a:extLst>
              <a:ext uri="{FF2B5EF4-FFF2-40B4-BE49-F238E27FC236}">
                <a16:creationId xmlns:a16="http://schemas.microsoft.com/office/drawing/2014/main" id="{C6DB9DA0-E54E-BA3F-C6A3-BC89471AC108}"/>
              </a:ext>
            </a:extLst>
          </p:cNvPr>
          <p:cNvSpPr/>
          <p:nvPr/>
        </p:nvSpPr>
        <p:spPr>
          <a:xfrm>
            <a:off x="3043085" y="3977148"/>
            <a:ext cx="245806" cy="2851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8AF42699-7A7A-56A4-F2CF-596EC9C12869}"/>
              </a:ext>
            </a:extLst>
          </p:cNvPr>
          <p:cNvSpPr txBox="1"/>
          <p:nvPr/>
        </p:nvSpPr>
        <p:spPr>
          <a:xfrm>
            <a:off x="4709652" y="4837471"/>
            <a:ext cx="875071" cy="369332"/>
          </a:xfrm>
          <a:prstGeom prst="rect">
            <a:avLst/>
          </a:prstGeom>
          <a:noFill/>
        </p:spPr>
        <p:txBody>
          <a:bodyPr wrap="square" rtlCol="0">
            <a:spAutoFit/>
          </a:bodyPr>
          <a:lstStyle/>
          <a:p>
            <a:r>
              <a:rPr lang="en-US" altLang="zh-CN" dirty="0">
                <a:solidFill>
                  <a:srgbClr val="00B0F0"/>
                </a:solidFill>
              </a:rPr>
              <a:t>??</a:t>
            </a:r>
            <a:endParaRPr lang="zh-CN" altLang="en-US" dirty="0">
              <a:solidFill>
                <a:srgbClr val="00B0F0"/>
              </a:solidFill>
            </a:endParaRPr>
          </a:p>
        </p:txBody>
      </p:sp>
    </p:spTree>
    <p:extLst>
      <p:ext uri="{BB962C8B-B14F-4D97-AF65-F5344CB8AC3E}">
        <p14:creationId xmlns:p14="http://schemas.microsoft.com/office/powerpoint/2010/main" val="3050388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89DA8-72F1-4DF2-8E10-10941F7AA6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89EC858-0998-9A64-0EE4-0C19D951773F}"/>
              </a:ext>
            </a:extLst>
          </p:cNvPr>
          <p:cNvPicPr>
            <a:picLocks noChangeAspect="1"/>
          </p:cNvPicPr>
          <p:nvPr/>
        </p:nvPicPr>
        <p:blipFill>
          <a:blip r:embed="rId3"/>
          <a:stretch>
            <a:fillRect/>
          </a:stretch>
        </p:blipFill>
        <p:spPr>
          <a:xfrm>
            <a:off x="381964" y="190447"/>
            <a:ext cx="7416311" cy="4138484"/>
          </a:xfrm>
          <a:prstGeom prst="rect">
            <a:avLst/>
          </a:prstGeom>
        </p:spPr>
      </p:pic>
      <p:pic>
        <p:nvPicPr>
          <p:cNvPr id="7" name="Picture 6">
            <a:extLst>
              <a:ext uri="{FF2B5EF4-FFF2-40B4-BE49-F238E27FC236}">
                <a16:creationId xmlns:a16="http://schemas.microsoft.com/office/drawing/2014/main" id="{B7441FCF-9943-CA83-A05D-47D8E1891B60}"/>
              </a:ext>
            </a:extLst>
          </p:cNvPr>
          <p:cNvPicPr>
            <a:picLocks noChangeAspect="1"/>
          </p:cNvPicPr>
          <p:nvPr/>
        </p:nvPicPr>
        <p:blipFill>
          <a:blip r:embed="rId4"/>
          <a:stretch>
            <a:fillRect/>
          </a:stretch>
        </p:blipFill>
        <p:spPr>
          <a:xfrm>
            <a:off x="4289180" y="4328931"/>
            <a:ext cx="7656998" cy="2338086"/>
          </a:xfrm>
          <a:prstGeom prst="rect">
            <a:avLst/>
          </a:prstGeom>
        </p:spPr>
      </p:pic>
    </p:spTree>
    <p:extLst>
      <p:ext uri="{BB962C8B-B14F-4D97-AF65-F5344CB8AC3E}">
        <p14:creationId xmlns:p14="http://schemas.microsoft.com/office/powerpoint/2010/main" val="318406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A79CEE-B2C8-30BE-89A0-DCDE265A947A}"/>
              </a:ext>
            </a:extLst>
          </p:cNvPr>
          <p:cNvPicPr>
            <a:picLocks noChangeAspect="1"/>
          </p:cNvPicPr>
          <p:nvPr/>
        </p:nvPicPr>
        <p:blipFill>
          <a:blip r:embed="rId2"/>
          <a:stretch>
            <a:fillRect/>
          </a:stretch>
        </p:blipFill>
        <p:spPr>
          <a:xfrm>
            <a:off x="0" y="1513326"/>
            <a:ext cx="12192000" cy="3831347"/>
          </a:xfrm>
          <a:prstGeom prst="rect">
            <a:avLst/>
          </a:prstGeom>
        </p:spPr>
      </p:pic>
    </p:spTree>
    <p:extLst>
      <p:ext uri="{BB962C8B-B14F-4D97-AF65-F5344CB8AC3E}">
        <p14:creationId xmlns:p14="http://schemas.microsoft.com/office/powerpoint/2010/main" val="939669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4B505-DF39-A4BC-CB5C-E96C3B9E14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B638467-E636-5A44-2EE0-D907A1DC1D24}"/>
              </a:ext>
            </a:extLst>
          </p:cNvPr>
          <p:cNvPicPr>
            <a:picLocks noChangeAspect="1"/>
          </p:cNvPicPr>
          <p:nvPr/>
        </p:nvPicPr>
        <p:blipFill>
          <a:blip r:embed="rId3"/>
          <a:stretch>
            <a:fillRect/>
          </a:stretch>
        </p:blipFill>
        <p:spPr>
          <a:xfrm>
            <a:off x="599439" y="700135"/>
            <a:ext cx="8891802" cy="5122105"/>
          </a:xfrm>
          <a:prstGeom prst="rect">
            <a:avLst/>
          </a:prstGeom>
        </p:spPr>
      </p:pic>
    </p:spTree>
    <p:extLst>
      <p:ext uri="{BB962C8B-B14F-4D97-AF65-F5344CB8AC3E}">
        <p14:creationId xmlns:p14="http://schemas.microsoft.com/office/powerpoint/2010/main" val="174021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09238-2DB4-3806-A4D7-1CCA9E72FE3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4EFD12-F5BB-328B-B215-E479506F6D60}"/>
              </a:ext>
            </a:extLst>
          </p:cNvPr>
          <p:cNvPicPr>
            <a:picLocks noChangeAspect="1"/>
          </p:cNvPicPr>
          <p:nvPr/>
        </p:nvPicPr>
        <p:blipFill>
          <a:blip r:embed="rId3"/>
          <a:stretch>
            <a:fillRect/>
          </a:stretch>
        </p:blipFill>
        <p:spPr>
          <a:xfrm>
            <a:off x="475351" y="354648"/>
            <a:ext cx="10509024" cy="6353996"/>
          </a:xfrm>
          <a:prstGeom prst="rect">
            <a:avLst/>
          </a:prstGeom>
        </p:spPr>
      </p:pic>
    </p:spTree>
    <p:extLst>
      <p:ext uri="{BB962C8B-B14F-4D97-AF65-F5344CB8AC3E}">
        <p14:creationId xmlns:p14="http://schemas.microsoft.com/office/powerpoint/2010/main" val="2724082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9B278-07A3-4338-D7B4-2382B92013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8E7BAB-6FD6-09FF-D06F-15B29E3AB2E9}"/>
              </a:ext>
            </a:extLst>
          </p:cNvPr>
          <p:cNvPicPr>
            <a:picLocks noChangeAspect="1"/>
          </p:cNvPicPr>
          <p:nvPr/>
        </p:nvPicPr>
        <p:blipFill>
          <a:blip r:embed="rId2"/>
          <a:stretch>
            <a:fillRect/>
          </a:stretch>
        </p:blipFill>
        <p:spPr>
          <a:xfrm>
            <a:off x="230920" y="293692"/>
            <a:ext cx="6465070" cy="1731877"/>
          </a:xfrm>
          <a:prstGeom prst="rect">
            <a:avLst/>
          </a:prstGeom>
        </p:spPr>
      </p:pic>
      <p:pic>
        <p:nvPicPr>
          <p:cNvPr id="5" name="Picture 4">
            <a:extLst>
              <a:ext uri="{FF2B5EF4-FFF2-40B4-BE49-F238E27FC236}">
                <a16:creationId xmlns:a16="http://schemas.microsoft.com/office/drawing/2014/main" id="{1305DAE8-BFE3-6C1A-4AD8-9E9BA224A6BF}"/>
              </a:ext>
            </a:extLst>
          </p:cNvPr>
          <p:cNvPicPr>
            <a:picLocks noChangeAspect="1"/>
          </p:cNvPicPr>
          <p:nvPr/>
        </p:nvPicPr>
        <p:blipFill>
          <a:blip r:embed="rId3"/>
          <a:stretch>
            <a:fillRect/>
          </a:stretch>
        </p:blipFill>
        <p:spPr>
          <a:xfrm>
            <a:off x="230920" y="2152918"/>
            <a:ext cx="6420309" cy="2338031"/>
          </a:xfrm>
          <a:prstGeom prst="rect">
            <a:avLst/>
          </a:prstGeom>
        </p:spPr>
      </p:pic>
      <p:pic>
        <p:nvPicPr>
          <p:cNvPr id="7" name="Picture 6">
            <a:extLst>
              <a:ext uri="{FF2B5EF4-FFF2-40B4-BE49-F238E27FC236}">
                <a16:creationId xmlns:a16="http://schemas.microsoft.com/office/drawing/2014/main" id="{850C40B1-7E6D-3ECB-4EAD-E84F492C748B}"/>
              </a:ext>
            </a:extLst>
          </p:cNvPr>
          <p:cNvPicPr>
            <a:picLocks noChangeAspect="1"/>
          </p:cNvPicPr>
          <p:nvPr/>
        </p:nvPicPr>
        <p:blipFill>
          <a:blip r:embed="rId4"/>
          <a:stretch>
            <a:fillRect/>
          </a:stretch>
        </p:blipFill>
        <p:spPr>
          <a:xfrm>
            <a:off x="230920" y="4618298"/>
            <a:ext cx="5865080" cy="2105204"/>
          </a:xfrm>
          <a:prstGeom prst="rect">
            <a:avLst/>
          </a:prstGeom>
        </p:spPr>
      </p:pic>
      <p:pic>
        <p:nvPicPr>
          <p:cNvPr id="9" name="Picture 8">
            <a:extLst>
              <a:ext uri="{FF2B5EF4-FFF2-40B4-BE49-F238E27FC236}">
                <a16:creationId xmlns:a16="http://schemas.microsoft.com/office/drawing/2014/main" id="{3FE34F78-E279-FB06-AEF1-D6AA0D8BB994}"/>
              </a:ext>
            </a:extLst>
          </p:cNvPr>
          <p:cNvPicPr>
            <a:picLocks noChangeAspect="1"/>
          </p:cNvPicPr>
          <p:nvPr/>
        </p:nvPicPr>
        <p:blipFill>
          <a:blip r:embed="rId5"/>
          <a:stretch>
            <a:fillRect/>
          </a:stretch>
        </p:blipFill>
        <p:spPr>
          <a:xfrm>
            <a:off x="6796572" y="1651092"/>
            <a:ext cx="5395428" cy="1958510"/>
          </a:xfrm>
          <a:prstGeom prst="rect">
            <a:avLst/>
          </a:prstGeom>
        </p:spPr>
      </p:pic>
      <p:pic>
        <p:nvPicPr>
          <p:cNvPr id="11" name="Picture 10">
            <a:extLst>
              <a:ext uri="{FF2B5EF4-FFF2-40B4-BE49-F238E27FC236}">
                <a16:creationId xmlns:a16="http://schemas.microsoft.com/office/drawing/2014/main" id="{10787DD4-6E2A-9D2E-C087-603D8399C573}"/>
              </a:ext>
            </a:extLst>
          </p:cNvPr>
          <p:cNvPicPr>
            <a:picLocks noChangeAspect="1"/>
          </p:cNvPicPr>
          <p:nvPr/>
        </p:nvPicPr>
        <p:blipFill>
          <a:blip r:embed="rId6"/>
          <a:stretch>
            <a:fillRect/>
          </a:stretch>
        </p:blipFill>
        <p:spPr>
          <a:xfrm>
            <a:off x="6796572" y="3925573"/>
            <a:ext cx="5357324" cy="1813717"/>
          </a:xfrm>
          <a:prstGeom prst="rect">
            <a:avLst/>
          </a:prstGeom>
        </p:spPr>
      </p:pic>
    </p:spTree>
    <p:extLst>
      <p:ext uri="{BB962C8B-B14F-4D97-AF65-F5344CB8AC3E}">
        <p14:creationId xmlns:p14="http://schemas.microsoft.com/office/powerpoint/2010/main" val="3874882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B9B08-3ED3-A565-2905-895319F12A1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5DE174-C055-8CB9-A6A4-8E5834C2F20F}"/>
              </a:ext>
            </a:extLst>
          </p:cNvPr>
          <p:cNvSpPr/>
          <p:nvPr/>
        </p:nvSpPr>
        <p:spPr>
          <a:xfrm>
            <a:off x="0" y="1"/>
            <a:ext cx="12191999" cy="544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Deepseek </a:t>
            </a:r>
            <a:r>
              <a:rPr lang="zh-CN" altLang="en-US" dirty="0"/>
              <a:t>数据</a:t>
            </a:r>
          </a:p>
        </p:txBody>
      </p:sp>
      <p:pic>
        <p:nvPicPr>
          <p:cNvPr id="4" name="Picture 3">
            <a:extLst>
              <a:ext uri="{FF2B5EF4-FFF2-40B4-BE49-F238E27FC236}">
                <a16:creationId xmlns:a16="http://schemas.microsoft.com/office/drawing/2014/main" id="{9B1E0C04-16B8-A352-4FC3-8E9FFB7521A3}"/>
              </a:ext>
            </a:extLst>
          </p:cNvPr>
          <p:cNvPicPr>
            <a:picLocks noChangeAspect="1"/>
          </p:cNvPicPr>
          <p:nvPr/>
        </p:nvPicPr>
        <p:blipFill>
          <a:blip r:embed="rId3"/>
          <a:stretch>
            <a:fillRect/>
          </a:stretch>
        </p:blipFill>
        <p:spPr>
          <a:xfrm>
            <a:off x="254643" y="1076446"/>
            <a:ext cx="4258897" cy="4115224"/>
          </a:xfrm>
          <a:prstGeom prst="rect">
            <a:avLst/>
          </a:prstGeom>
        </p:spPr>
      </p:pic>
      <p:pic>
        <p:nvPicPr>
          <p:cNvPr id="6" name="Picture 5">
            <a:extLst>
              <a:ext uri="{FF2B5EF4-FFF2-40B4-BE49-F238E27FC236}">
                <a16:creationId xmlns:a16="http://schemas.microsoft.com/office/drawing/2014/main" id="{38A8490E-A94B-C7C6-0A52-B14F6FF6B475}"/>
              </a:ext>
            </a:extLst>
          </p:cNvPr>
          <p:cNvPicPr>
            <a:picLocks noChangeAspect="1"/>
          </p:cNvPicPr>
          <p:nvPr/>
        </p:nvPicPr>
        <p:blipFill>
          <a:blip r:embed="rId4"/>
          <a:stretch>
            <a:fillRect/>
          </a:stretch>
        </p:blipFill>
        <p:spPr>
          <a:xfrm>
            <a:off x="5801680" y="1295252"/>
            <a:ext cx="5769907" cy="3677612"/>
          </a:xfrm>
          <a:prstGeom prst="rect">
            <a:avLst/>
          </a:prstGeom>
        </p:spPr>
      </p:pic>
      <p:pic>
        <p:nvPicPr>
          <p:cNvPr id="8" name="Picture 7">
            <a:extLst>
              <a:ext uri="{FF2B5EF4-FFF2-40B4-BE49-F238E27FC236}">
                <a16:creationId xmlns:a16="http://schemas.microsoft.com/office/drawing/2014/main" id="{ABE66ABD-579C-08DD-1597-47231C918D8A}"/>
              </a:ext>
            </a:extLst>
          </p:cNvPr>
          <p:cNvPicPr>
            <a:picLocks noChangeAspect="1"/>
          </p:cNvPicPr>
          <p:nvPr/>
        </p:nvPicPr>
        <p:blipFill>
          <a:blip r:embed="rId5"/>
          <a:stretch>
            <a:fillRect/>
          </a:stretch>
        </p:blipFill>
        <p:spPr>
          <a:xfrm>
            <a:off x="1134906" y="5191670"/>
            <a:ext cx="3814601" cy="1648963"/>
          </a:xfrm>
          <a:prstGeom prst="rect">
            <a:avLst/>
          </a:prstGeom>
        </p:spPr>
      </p:pic>
      <p:pic>
        <p:nvPicPr>
          <p:cNvPr id="5" name="Picture 4">
            <a:extLst>
              <a:ext uri="{FF2B5EF4-FFF2-40B4-BE49-F238E27FC236}">
                <a16:creationId xmlns:a16="http://schemas.microsoft.com/office/drawing/2014/main" id="{7B6C9D4C-9E60-DB25-AA35-0026EBA61B6F}"/>
              </a:ext>
            </a:extLst>
          </p:cNvPr>
          <p:cNvPicPr>
            <a:picLocks noChangeAspect="1"/>
          </p:cNvPicPr>
          <p:nvPr/>
        </p:nvPicPr>
        <p:blipFill>
          <a:blip r:embed="rId6"/>
          <a:stretch>
            <a:fillRect/>
          </a:stretch>
        </p:blipFill>
        <p:spPr>
          <a:xfrm>
            <a:off x="5829770" y="4190271"/>
            <a:ext cx="6180356" cy="2514818"/>
          </a:xfrm>
          <a:prstGeom prst="rect">
            <a:avLst/>
          </a:prstGeom>
        </p:spPr>
      </p:pic>
      <p:sp>
        <p:nvSpPr>
          <p:cNvPr id="7" name="TextBox 6">
            <a:extLst>
              <a:ext uri="{FF2B5EF4-FFF2-40B4-BE49-F238E27FC236}">
                <a16:creationId xmlns:a16="http://schemas.microsoft.com/office/drawing/2014/main" id="{4E302374-4659-358F-AE01-144E1BCF3AF3}"/>
              </a:ext>
            </a:extLst>
          </p:cNvPr>
          <p:cNvSpPr txBox="1"/>
          <p:nvPr/>
        </p:nvSpPr>
        <p:spPr>
          <a:xfrm>
            <a:off x="4340506" y="6111433"/>
            <a:ext cx="810228" cy="369332"/>
          </a:xfrm>
          <a:prstGeom prst="rect">
            <a:avLst/>
          </a:prstGeom>
          <a:noFill/>
        </p:spPr>
        <p:txBody>
          <a:bodyPr wrap="square" rtlCol="0">
            <a:spAutoFit/>
          </a:bodyPr>
          <a:lstStyle/>
          <a:p>
            <a:r>
              <a:rPr lang="en-US" altLang="zh-CN" dirty="0"/>
              <a:t>VS</a:t>
            </a:r>
            <a:endParaRPr lang="zh-CN" altLang="en-US" dirty="0"/>
          </a:p>
        </p:txBody>
      </p:sp>
    </p:spTree>
    <p:extLst>
      <p:ext uri="{BB962C8B-B14F-4D97-AF65-F5344CB8AC3E}">
        <p14:creationId xmlns:p14="http://schemas.microsoft.com/office/powerpoint/2010/main" val="3837387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8F39C-DB0F-D0DA-80DE-803538312F5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B864C09-4C35-15B4-AAF1-4BF17DFA9D80}"/>
              </a:ext>
            </a:extLst>
          </p:cNvPr>
          <p:cNvPicPr>
            <a:picLocks noChangeAspect="1"/>
          </p:cNvPicPr>
          <p:nvPr/>
        </p:nvPicPr>
        <p:blipFill>
          <a:blip r:embed="rId2"/>
          <a:stretch>
            <a:fillRect/>
          </a:stretch>
        </p:blipFill>
        <p:spPr>
          <a:xfrm>
            <a:off x="2154522" y="620461"/>
            <a:ext cx="6954753" cy="3983518"/>
          </a:xfrm>
          <a:prstGeom prst="rect">
            <a:avLst/>
          </a:prstGeom>
        </p:spPr>
      </p:pic>
      <p:sp>
        <p:nvSpPr>
          <p:cNvPr id="4" name="Rectangle 1">
            <a:extLst>
              <a:ext uri="{FF2B5EF4-FFF2-40B4-BE49-F238E27FC236}">
                <a16:creationId xmlns:a16="http://schemas.microsoft.com/office/drawing/2014/main" id="{93DD7581-2969-D8DA-DCD3-41DCB2100CD7}"/>
              </a:ext>
            </a:extLst>
          </p:cNvPr>
          <p:cNvSpPr>
            <a:spLocks noChangeArrowheads="1"/>
          </p:cNvSpPr>
          <p:nvPr/>
        </p:nvSpPr>
        <p:spPr bwMode="auto">
          <a:xfrm>
            <a:off x="1061013" y="5301841"/>
            <a:ext cx="100699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solidFill>
                  <a:srgbClr val="000000"/>
                </a:solidFill>
                <a:effectLst/>
                <a:latin typeface="Arial" panose="020B0604020202020204" pitchFamily="34" charset="0"/>
                <a:ea typeface="ui-sans-serif"/>
              </a:rPr>
              <a:t>版本一致性</a:t>
            </a:r>
            <a:r>
              <a:rPr kumimoji="0" lang="zh-CN" altLang="zh-CN" sz="1400" b="0" i="0" u="none" strike="noStrike" cap="none" normalizeH="0" baseline="0" dirty="0">
                <a:ln>
                  <a:noFill/>
                </a:ln>
                <a:solidFill>
                  <a:srgbClr val="000000"/>
                </a:solidFill>
                <a:effectLst/>
                <a:latin typeface="Arial" panose="020B0604020202020204" pitchFamily="34" charset="0"/>
                <a:ea typeface="ui-sans-serif"/>
              </a:rPr>
              <a:t>：DeepSeek-V3-0324（2025 年 3 月更新）沿用 V3 基础模型，预训练数据未变更，仅优化后训练方法</a:t>
            </a:r>
            <a:r>
              <a:rPr kumimoji="0" lang="zh-CN" altLang="zh-CN" sz="900" b="0" i="0" u="none" strike="noStrike" cap="none" normalizeH="0" baseline="0" dirty="0">
                <a:ln>
                  <a:noFill/>
                </a:ln>
                <a:solidFill>
                  <a:schemeClr val="tx1"/>
                </a:solidFill>
                <a:effectLst/>
                <a:latin typeface="Arial" panose="020B0604020202020204" pitchFamily="34" charset="0"/>
              </a:rPr>
              <a:t> </a:t>
            </a:r>
            <a:endParaRPr kumimoji="0" lang="zh-CN" altLang="zh-CN" sz="1400" b="0" i="0" u="none" strike="noStrike" cap="none" normalizeH="0" baseline="0" dirty="0">
              <a:ln>
                <a:noFill/>
              </a:ln>
              <a:solidFill>
                <a:srgbClr val="000000"/>
              </a:solidFill>
              <a:effectLst/>
              <a:latin typeface="Arial" panose="020B0604020202020204" pitchFamily="34" charset="0"/>
              <a:ea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solidFill>
                  <a:srgbClr val="000000"/>
                </a:solidFill>
                <a:effectLst/>
                <a:latin typeface="Arial" panose="020B0604020202020204" pitchFamily="34" charset="0"/>
                <a:ea typeface="ui-sans-serif"/>
              </a:rPr>
              <a:t>RLHF 定位</a:t>
            </a:r>
            <a:r>
              <a:rPr kumimoji="0" lang="zh-CN" altLang="zh-CN" sz="1400" b="0" i="0" u="none" strike="noStrike" cap="none" normalizeH="0" baseline="0" dirty="0">
                <a:ln>
                  <a:noFill/>
                </a:ln>
                <a:solidFill>
                  <a:srgbClr val="000000"/>
                </a:solidFill>
                <a:effectLst/>
                <a:latin typeface="Arial" panose="020B0604020202020204" pitchFamily="34" charset="0"/>
                <a:ea typeface="ui-sans-serif"/>
              </a:rPr>
              <a:t>：DeepSeek-V3 采用 “RL” 而非传统 “RLHF” 表述，强调从 R1 蒸馏推理能力，同时使用 GRPO 优化策略</a:t>
            </a:r>
            <a:r>
              <a:rPr kumimoji="0" lang="zh-CN" altLang="zh-CN" sz="900" b="0" i="0" u="none" strike="noStrike" cap="none" normalizeH="0" baseline="0" dirty="0">
                <a:ln>
                  <a:noFill/>
                </a:ln>
                <a:solidFill>
                  <a:schemeClr val="tx1"/>
                </a:solidFill>
                <a:effectLst/>
                <a:latin typeface="Arial" panose="020B0604020202020204" pitchFamily="34" charset="0"/>
              </a:rPr>
              <a:t> </a:t>
            </a:r>
            <a:endParaRPr kumimoji="0" lang="zh-CN" altLang="zh-CN" sz="1400" b="0" i="0" u="none" strike="noStrike" cap="none" normalizeH="0" baseline="0" dirty="0">
              <a:ln>
                <a:noFill/>
              </a:ln>
              <a:solidFill>
                <a:srgbClr val="000000"/>
              </a:solidFill>
              <a:effectLst/>
              <a:latin typeface="Arial" panose="020B0604020202020204" pitchFamily="34" charset="0"/>
              <a:ea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solidFill>
                  <a:srgbClr val="000000"/>
                </a:solidFill>
                <a:effectLst/>
                <a:latin typeface="Arial" panose="020B0604020202020204" pitchFamily="34" charset="0"/>
                <a:ea typeface="ui-sans-serif"/>
              </a:rPr>
              <a:t>数据规模对比</a:t>
            </a:r>
            <a:r>
              <a:rPr kumimoji="0" lang="zh-CN" altLang="zh-CN" sz="1400" b="0" i="0" u="none" strike="noStrike" cap="none" normalizeH="0" baseline="0" dirty="0">
                <a:ln>
                  <a:noFill/>
                </a:ln>
                <a:solidFill>
                  <a:srgbClr val="000000"/>
                </a:solidFill>
                <a:effectLst/>
                <a:latin typeface="Arial" panose="020B0604020202020204" pitchFamily="34" charset="0"/>
                <a:ea typeface="ui-sans-serif"/>
              </a:rPr>
              <a:t>：预训练数据量（14.8T）接近 Llama 3（15.6T），远超 Qwen2（约 3T），SFT 样本数与行业主流水平相当</a:t>
            </a:r>
            <a:r>
              <a:rPr kumimoji="0" lang="zh-CN" altLang="zh-CN" sz="900" b="0" i="0" u="none" strike="noStrike" cap="none" normalizeH="0" baseline="0" dirty="0">
                <a:ln>
                  <a:noFill/>
                </a:ln>
                <a:solidFill>
                  <a:schemeClr val="tx1"/>
                </a:solidFill>
                <a:effectLst/>
                <a:latin typeface="Arial" panose="020B0604020202020204" pitchFamily="34" charset="0"/>
              </a:rPr>
              <a:t> </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0198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E3538-54D9-35F2-E4FB-3A1AF8E173B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12853F-EE3B-C5E7-FB2A-8199E46A4358}"/>
              </a:ext>
            </a:extLst>
          </p:cNvPr>
          <p:cNvPicPr>
            <a:picLocks noChangeAspect="1"/>
          </p:cNvPicPr>
          <p:nvPr/>
        </p:nvPicPr>
        <p:blipFill>
          <a:blip r:embed="rId2"/>
          <a:stretch>
            <a:fillRect/>
          </a:stretch>
        </p:blipFill>
        <p:spPr>
          <a:xfrm>
            <a:off x="258574" y="342632"/>
            <a:ext cx="11674852" cy="6172735"/>
          </a:xfrm>
          <a:prstGeom prst="rect">
            <a:avLst/>
          </a:prstGeom>
        </p:spPr>
      </p:pic>
    </p:spTree>
    <p:extLst>
      <p:ext uri="{BB962C8B-B14F-4D97-AF65-F5344CB8AC3E}">
        <p14:creationId xmlns:p14="http://schemas.microsoft.com/office/powerpoint/2010/main" val="2576392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D46A1-2B72-F7E6-D1EF-55C99D8A69E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BD0B70-6FF8-3CAB-9D50-99F2EB26BE46}"/>
              </a:ext>
            </a:extLst>
          </p:cNvPr>
          <p:cNvPicPr>
            <a:picLocks noChangeAspect="1"/>
          </p:cNvPicPr>
          <p:nvPr/>
        </p:nvPicPr>
        <p:blipFill>
          <a:blip r:embed="rId2"/>
          <a:stretch>
            <a:fillRect/>
          </a:stretch>
        </p:blipFill>
        <p:spPr>
          <a:xfrm>
            <a:off x="609662" y="234639"/>
            <a:ext cx="10178082" cy="2721374"/>
          </a:xfrm>
          <a:prstGeom prst="rect">
            <a:avLst/>
          </a:prstGeom>
        </p:spPr>
      </p:pic>
    </p:spTree>
    <p:extLst>
      <p:ext uri="{BB962C8B-B14F-4D97-AF65-F5344CB8AC3E}">
        <p14:creationId xmlns:p14="http://schemas.microsoft.com/office/powerpoint/2010/main" val="4033521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6DBE-4B6D-49A5-45DA-1B3E0E5B9E4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2A2D209-B78B-D466-12C8-A33569C6C89B}"/>
              </a:ext>
            </a:extLst>
          </p:cNvPr>
          <p:cNvPicPr>
            <a:picLocks noChangeAspect="1"/>
          </p:cNvPicPr>
          <p:nvPr/>
        </p:nvPicPr>
        <p:blipFill>
          <a:blip r:embed="rId2"/>
          <a:stretch>
            <a:fillRect/>
          </a:stretch>
        </p:blipFill>
        <p:spPr>
          <a:xfrm>
            <a:off x="178557" y="106392"/>
            <a:ext cx="11834886" cy="6645216"/>
          </a:xfrm>
          <a:prstGeom prst="rect">
            <a:avLst/>
          </a:prstGeom>
        </p:spPr>
      </p:pic>
    </p:spTree>
    <p:extLst>
      <p:ext uri="{BB962C8B-B14F-4D97-AF65-F5344CB8AC3E}">
        <p14:creationId xmlns:p14="http://schemas.microsoft.com/office/powerpoint/2010/main" val="3450600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22E29-7CAF-D124-C94B-AE0E4FB3D7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A9346E-7CD5-BF3C-BAC5-8E41AC13F016}"/>
              </a:ext>
            </a:extLst>
          </p:cNvPr>
          <p:cNvPicPr>
            <a:picLocks noChangeAspect="1"/>
          </p:cNvPicPr>
          <p:nvPr/>
        </p:nvPicPr>
        <p:blipFill>
          <a:blip r:embed="rId2"/>
          <a:stretch>
            <a:fillRect/>
          </a:stretch>
        </p:blipFill>
        <p:spPr>
          <a:xfrm>
            <a:off x="201419" y="228322"/>
            <a:ext cx="11789162" cy="6401355"/>
          </a:xfrm>
          <a:prstGeom prst="rect">
            <a:avLst/>
          </a:prstGeom>
        </p:spPr>
      </p:pic>
    </p:spTree>
    <p:extLst>
      <p:ext uri="{BB962C8B-B14F-4D97-AF65-F5344CB8AC3E}">
        <p14:creationId xmlns:p14="http://schemas.microsoft.com/office/powerpoint/2010/main" val="1519920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7CC41-D695-EDE1-C373-D7BB2BCD1B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3D72D9-CA58-A309-A7AC-A082897A2FF3}"/>
              </a:ext>
            </a:extLst>
          </p:cNvPr>
          <p:cNvPicPr>
            <a:picLocks noChangeAspect="1"/>
          </p:cNvPicPr>
          <p:nvPr/>
        </p:nvPicPr>
        <p:blipFill>
          <a:blip r:embed="rId2"/>
          <a:stretch>
            <a:fillRect/>
          </a:stretch>
        </p:blipFill>
        <p:spPr>
          <a:xfrm>
            <a:off x="178557" y="258805"/>
            <a:ext cx="11834886" cy="6340389"/>
          </a:xfrm>
          <a:prstGeom prst="rect">
            <a:avLst/>
          </a:prstGeom>
        </p:spPr>
      </p:pic>
    </p:spTree>
    <p:extLst>
      <p:ext uri="{BB962C8B-B14F-4D97-AF65-F5344CB8AC3E}">
        <p14:creationId xmlns:p14="http://schemas.microsoft.com/office/powerpoint/2010/main" val="1350863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6FB25-8484-C2AA-4115-C89958AE6991}"/>
              </a:ext>
            </a:extLst>
          </p:cNvPr>
          <p:cNvSpPr txBox="1"/>
          <p:nvPr/>
        </p:nvSpPr>
        <p:spPr>
          <a:xfrm>
            <a:off x="327692" y="660832"/>
            <a:ext cx="11610308" cy="5539978"/>
          </a:xfrm>
          <a:prstGeom prst="rect">
            <a:avLst/>
          </a:prstGeom>
          <a:noFill/>
        </p:spPr>
        <p:txBody>
          <a:bodyPr wrap="square" rtlCol="0">
            <a:spAutoFit/>
          </a:bodyPr>
          <a:lstStyle/>
          <a:p>
            <a:r>
              <a:rPr lang="zh-CN" altLang="en-US" sz="1600" dirty="0"/>
              <a:t>能力边界</a:t>
            </a:r>
            <a:endParaRPr lang="en-US" altLang="zh-CN" sz="1600" dirty="0"/>
          </a:p>
          <a:p>
            <a:r>
              <a:rPr lang="en-US" altLang="zh-CN" sz="1600" dirty="0"/>
              <a:t>GAI</a:t>
            </a:r>
            <a:r>
              <a:rPr lang="zh-CN" altLang="en-US" sz="1600" dirty="0"/>
              <a:t>： 生成式人工智能</a:t>
            </a:r>
            <a:endParaRPr lang="en-US" altLang="zh-CN" sz="1600" dirty="0"/>
          </a:p>
          <a:p>
            <a:r>
              <a:rPr lang="zh-CN" altLang="en-US" sz="1600" dirty="0"/>
              <a:t>大模型 </a:t>
            </a:r>
            <a:r>
              <a:rPr lang="en-US" altLang="zh-CN" sz="1600" dirty="0"/>
              <a:t>– </a:t>
            </a:r>
            <a:r>
              <a:rPr lang="zh-CN" altLang="en-US" sz="1600" dirty="0"/>
              <a:t>大语言模型</a:t>
            </a:r>
            <a:endParaRPr lang="en-US" altLang="zh-CN" sz="1600" dirty="0"/>
          </a:p>
          <a:p>
            <a:r>
              <a:rPr lang="en-US" altLang="zh-CN" sz="1600" dirty="0"/>
              <a:t>Generative power -&gt; </a:t>
            </a:r>
            <a:r>
              <a:rPr lang="en-US" altLang="zh-CN" sz="1600" dirty="0">
                <a:solidFill>
                  <a:srgbClr val="00B0F0"/>
                </a:solidFill>
              </a:rPr>
              <a:t>AI for</a:t>
            </a:r>
            <a:r>
              <a:rPr lang="zh-CN" altLang="en-US" sz="1600" dirty="0">
                <a:solidFill>
                  <a:srgbClr val="00B0F0"/>
                </a:solidFill>
              </a:rPr>
              <a:t> </a:t>
            </a:r>
            <a:r>
              <a:rPr lang="en-US" altLang="zh-CN" sz="1600" dirty="0">
                <a:solidFill>
                  <a:srgbClr val="00B0F0"/>
                </a:solidFill>
              </a:rPr>
              <a:t>science</a:t>
            </a:r>
          </a:p>
          <a:p>
            <a:endParaRPr lang="en-US" altLang="zh-CN" sz="1600" dirty="0"/>
          </a:p>
          <a:p>
            <a:r>
              <a:rPr lang="zh-CN" altLang="en-US" sz="1600" dirty="0"/>
              <a:t>生成式预训练</a:t>
            </a:r>
            <a:r>
              <a:rPr lang="en-US" altLang="zh-CN" sz="1600" dirty="0"/>
              <a:t>-&gt; </a:t>
            </a:r>
            <a:r>
              <a:rPr lang="zh-CN" altLang="en-US" sz="1600" dirty="0">
                <a:solidFill>
                  <a:srgbClr val="00B0F0"/>
                </a:solidFill>
              </a:rPr>
              <a:t>把世界数值</a:t>
            </a:r>
            <a:r>
              <a:rPr lang="zh-CN" altLang="en-US" sz="1600" b="1" dirty="0">
                <a:solidFill>
                  <a:srgbClr val="00B0F0"/>
                </a:solidFill>
              </a:rPr>
              <a:t>压缩进</a:t>
            </a:r>
            <a:r>
              <a:rPr lang="zh-CN" altLang="en-US" sz="1600" dirty="0">
                <a:solidFill>
                  <a:srgbClr val="00B0F0"/>
                </a:solidFill>
              </a:rPr>
              <a:t>模型，</a:t>
            </a:r>
            <a:r>
              <a:rPr lang="zh-CN" altLang="en-US" sz="1600" dirty="0"/>
              <a:t>存到参数里， 数值向量 </a:t>
            </a:r>
            <a:r>
              <a:rPr lang="en-US" altLang="zh-CN" sz="1600" dirty="0"/>
              <a:t>-&gt;</a:t>
            </a:r>
          </a:p>
          <a:p>
            <a:r>
              <a:rPr lang="zh-CN" altLang="en-US" sz="1600" dirty="0">
                <a:solidFill>
                  <a:srgbClr val="00B0F0"/>
                </a:solidFill>
              </a:rPr>
              <a:t>提数据，</a:t>
            </a:r>
            <a:r>
              <a:rPr lang="zh-CN" altLang="en-US" sz="1600" b="1" dirty="0">
                <a:solidFill>
                  <a:srgbClr val="00B0F0"/>
                </a:solidFill>
              </a:rPr>
              <a:t>取</a:t>
            </a:r>
            <a:r>
              <a:rPr lang="zh-CN" altLang="en-US" sz="1600" dirty="0">
                <a:solidFill>
                  <a:srgbClr val="00B0F0"/>
                </a:solidFill>
              </a:rPr>
              <a:t>数据  </a:t>
            </a:r>
            <a:r>
              <a:rPr lang="en-US" altLang="zh-CN" sz="1600" dirty="0"/>
              <a:t>=&gt; Prompt ,  </a:t>
            </a:r>
            <a:r>
              <a:rPr lang="zh-CN" altLang="en-US" sz="1600" dirty="0"/>
              <a:t>用</a:t>
            </a:r>
            <a:r>
              <a:rPr lang="zh-CN" altLang="en-US" sz="1600" b="1" dirty="0"/>
              <a:t>自然语言取数据</a:t>
            </a:r>
            <a:r>
              <a:rPr lang="en-US" altLang="zh-CN" sz="1600" dirty="0"/>
              <a:t>-&gt; </a:t>
            </a:r>
            <a:r>
              <a:rPr lang="zh-CN" altLang="en-US" sz="1600" dirty="0">
                <a:solidFill>
                  <a:srgbClr val="00B0F0"/>
                </a:solidFill>
              </a:rPr>
              <a:t>和大模型对话</a:t>
            </a:r>
            <a:r>
              <a:rPr lang="en-US" altLang="zh-CN" sz="1600" dirty="0">
                <a:solidFill>
                  <a:srgbClr val="00B0F0"/>
                </a:solidFill>
              </a:rPr>
              <a:t>, </a:t>
            </a:r>
            <a:r>
              <a:rPr lang="zh-CN" altLang="en-US" sz="1600" dirty="0">
                <a:solidFill>
                  <a:srgbClr val="00B0F0"/>
                </a:solidFill>
              </a:rPr>
              <a:t>更好的利用模型的知识</a:t>
            </a:r>
            <a:r>
              <a:rPr lang="en-US" altLang="zh-CN" sz="1600" dirty="0">
                <a:solidFill>
                  <a:srgbClr val="00B0F0"/>
                </a:solidFill>
              </a:rPr>
              <a:t>=&gt;</a:t>
            </a:r>
            <a:r>
              <a:rPr lang="en-US" altLang="zh-CN" sz="1600" b="1" dirty="0">
                <a:solidFill>
                  <a:srgbClr val="FF0000"/>
                </a:solidFill>
              </a:rPr>
              <a:t>Cha</a:t>
            </a:r>
            <a:r>
              <a:rPr lang="en-US" altLang="zh-CN" sz="1600" b="1" dirty="0"/>
              <a:t>t</a:t>
            </a:r>
            <a:r>
              <a:rPr lang="en-US" altLang="zh-CN" sz="1600" b="1" dirty="0">
                <a:solidFill>
                  <a:srgbClr val="00B0F0"/>
                </a:solidFill>
              </a:rPr>
              <a:t>GPT</a:t>
            </a:r>
          </a:p>
          <a:p>
            <a:r>
              <a:rPr lang="zh-CN" altLang="en-US" sz="1600" dirty="0">
                <a:solidFill>
                  <a:srgbClr val="00B0F0"/>
                </a:solidFill>
              </a:rPr>
              <a:t>提示词的</a:t>
            </a:r>
            <a:r>
              <a:rPr lang="zh-CN" altLang="en-US" sz="1600" dirty="0">
                <a:solidFill>
                  <a:srgbClr val="FF0000"/>
                </a:solidFill>
              </a:rPr>
              <a:t>本质是更好的利用大模型的知识</a:t>
            </a:r>
            <a:r>
              <a:rPr lang="en-US" altLang="zh-CN" sz="1600" dirty="0">
                <a:solidFill>
                  <a:srgbClr val="00B0F0"/>
                </a:solidFill>
              </a:rPr>
              <a:t>= &gt; </a:t>
            </a:r>
            <a:r>
              <a:rPr lang="zh-CN" altLang="en-US" sz="1600" dirty="0">
                <a:solidFill>
                  <a:srgbClr val="00B0F0"/>
                </a:solidFill>
              </a:rPr>
              <a:t>把 问题 转化成 大模型的  “训练任务”</a:t>
            </a:r>
            <a:r>
              <a:rPr lang="en-US" altLang="zh-CN" sz="1600" dirty="0">
                <a:solidFill>
                  <a:srgbClr val="00B0F0"/>
                </a:solidFill>
              </a:rPr>
              <a:t>QA =&gt; </a:t>
            </a:r>
            <a:r>
              <a:rPr lang="zh-CN" altLang="en-US" sz="1600" dirty="0">
                <a:solidFill>
                  <a:srgbClr val="00B0F0"/>
                </a:solidFill>
              </a:rPr>
              <a:t>我的任务转化成大模型预训练的任务</a:t>
            </a:r>
            <a:r>
              <a:rPr lang="en-US" altLang="zh-CN" sz="1600" dirty="0">
                <a:solidFill>
                  <a:srgbClr val="00B0F0"/>
                </a:solidFill>
              </a:rPr>
              <a:t>=&gt;</a:t>
            </a:r>
            <a:r>
              <a:rPr lang="zh-CN" altLang="en-US" sz="1600" dirty="0">
                <a:solidFill>
                  <a:srgbClr val="00B0F0"/>
                </a:solidFill>
              </a:rPr>
              <a:t>召唤神兽</a:t>
            </a:r>
            <a:endParaRPr lang="en-US" altLang="zh-CN" sz="1600" dirty="0">
              <a:solidFill>
                <a:srgbClr val="00B0F0"/>
              </a:solidFill>
            </a:endParaRPr>
          </a:p>
          <a:p>
            <a:r>
              <a:rPr lang="zh-CN" altLang="en-US" sz="1600" dirty="0"/>
              <a:t>数据标注自动化，</a:t>
            </a:r>
            <a:r>
              <a:rPr lang="zh-CN" altLang="en-US" sz="1600" b="1" dirty="0">
                <a:solidFill>
                  <a:srgbClr val="FF0000"/>
                </a:solidFill>
              </a:rPr>
              <a:t>数据合成</a:t>
            </a:r>
            <a:endParaRPr lang="en-US" altLang="zh-CN" sz="1600" b="1" dirty="0">
              <a:solidFill>
                <a:srgbClr val="FF0000"/>
              </a:solidFill>
            </a:endParaRPr>
          </a:p>
          <a:p>
            <a:r>
              <a:rPr lang="zh-CN" altLang="en-US" sz="1600" dirty="0"/>
              <a:t>范式的统一，一个框架 </a:t>
            </a:r>
            <a:endParaRPr lang="en-US" altLang="zh-CN" sz="1600" dirty="0"/>
          </a:p>
          <a:p>
            <a:r>
              <a:rPr lang="zh-CN" altLang="en-US" sz="1600" dirty="0">
                <a:solidFill>
                  <a:srgbClr val="00B0F0"/>
                </a:solidFill>
              </a:rPr>
              <a:t>你的</a:t>
            </a:r>
            <a:r>
              <a:rPr lang="en-US" altLang="zh-CN" sz="1600" dirty="0">
                <a:solidFill>
                  <a:srgbClr val="00B0F0"/>
                </a:solidFill>
              </a:rPr>
              <a:t>code </a:t>
            </a:r>
            <a:r>
              <a:rPr lang="zh-CN" altLang="en-US" sz="1600" dirty="0">
                <a:solidFill>
                  <a:srgbClr val="00B0F0"/>
                </a:solidFill>
              </a:rPr>
              <a:t>就是你的一个</a:t>
            </a:r>
            <a:r>
              <a:rPr lang="en-US" altLang="zh-CN" sz="1600" dirty="0">
                <a:solidFill>
                  <a:srgbClr val="00B0F0"/>
                </a:solidFill>
              </a:rPr>
              <a:t>prompt</a:t>
            </a:r>
            <a:r>
              <a:rPr lang="en-US" altLang="zh-CN" sz="1600" dirty="0"/>
              <a:t>, </a:t>
            </a:r>
            <a:r>
              <a:rPr lang="zh-CN" altLang="en-US" sz="1600" dirty="0"/>
              <a:t>软件技术民主化了</a:t>
            </a:r>
            <a:endParaRPr lang="en-US" altLang="zh-CN" sz="1600" dirty="0"/>
          </a:p>
          <a:p>
            <a:r>
              <a:rPr lang="zh-CN" altLang="en-US" sz="1600" dirty="0"/>
              <a:t>传统</a:t>
            </a:r>
            <a:r>
              <a:rPr lang="en-US" altLang="zh-CN" sz="1600" dirty="0"/>
              <a:t>AI </a:t>
            </a:r>
            <a:r>
              <a:rPr lang="zh-CN" altLang="en-US" sz="1600" dirty="0"/>
              <a:t>是降劳，生成式</a:t>
            </a:r>
            <a:r>
              <a:rPr lang="en-US" altLang="zh-CN" sz="1600" dirty="0"/>
              <a:t>AI </a:t>
            </a:r>
            <a:r>
              <a:rPr lang="zh-CN" altLang="en-US" sz="1600" dirty="0"/>
              <a:t>是</a:t>
            </a:r>
            <a:r>
              <a:rPr lang="zh-CN" altLang="en-US" sz="1600" b="1" dirty="0"/>
              <a:t>增智 </a:t>
            </a:r>
            <a:r>
              <a:rPr lang="en-US" altLang="zh-CN" sz="1600" dirty="0"/>
              <a:t>=&gt; </a:t>
            </a:r>
            <a:r>
              <a:rPr lang="zh-CN" altLang="en-US" sz="1600" dirty="0"/>
              <a:t>工资越高，受</a:t>
            </a:r>
            <a:r>
              <a:rPr lang="en-US" altLang="zh-CN" sz="1600" dirty="0"/>
              <a:t>GPT </a:t>
            </a:r>
            <a:r>
              <a:rPr lang="zh-CN" altLang="en-US" sz="1600" dirty="0"/>
              <a:t>影响越大 </a:t>
            </a:r>
            <a:r>
              <a:rPr lang="en-US" altLang="zh-CN" sz="1600" dirty="0"/>
              <a:t>, </a:t>
            </a:r>
            <a:r>
              <a:rPr lang="zh-CN" altLang="en-US" sz="1600" dirty="0"/>
              <a:t>编程和写作受影响大 </a:t>
            </a:r>
            <a:r>
              <a:rPr lang="en-US" altLang="zh-CN" sz="1600" dirty="0"/>
              <a:t>=&gt; </a:t>
            </a:r>
            <a:r>
              <a:rPr lang="zh-CN" altLang="en-US" sz="1600" dirty="0"/>
              <a:t>科学和批判性思维受影响小</a:t>
            </a:r>
            <a:endParaRPr lang="en-US" altLang="zh-CN" sz="1600" dirty="0"/>
          </a:p>
          <a:p>
            <a:r>
              <a:rPr lang="zh-CN" altLang="en-US" sz="1600" dirty="0"/>
              <a:t>句子联合出现的概率</a:t>
            </a:r>
            <a:r>
              <a:rPr lang="en-US" altLang="zh-CN" sz="1600" dirty="0"/>
              <a:t>=&gt; </a:t>
            </a:r>
            <a:r>
              <a:rPr lang="zh-CN" altLang="en-US" sz="1600" dirty="0">
                <a:solidFill>
                  <a:srgbClr val="00B0F0"/>
                </a:solidFill>
              </a:rPr>
              <a:t>人类大脑模型</a:t>
            </a:r>
            <a:r>
              <a:rPr lang="zh-CN" altLang="en-US" sz="1600" dirty="0"/>
              <a:t>的判决，觉得小明被狗的概率更大</a:t>
            </a:r>
            <a:endParaRPr lang="en-US" altLang="zh-CN" sz="1600" dirty="0"/>
          </a:p>
          <a:p>
            <a:r>
              <a:rPr lang="zh-CN" altLang="en-US" sz="1600" dirty="0"/>
              <a:t>语言的语法和语义规则 </a:t>
            </a:r>
            <a:r>
              <a:rPr lang="en-US" altLang="zh-CN" sz="1600" dirty="0"/>
              <a:t>-&gt; </a:t>
            </a:r>
            <a:r>
              <a:rPr lang="zh-CN" altLang="en-US" sz="1600" dirty="0">
                <a:solidFill>
                  <a:srgbClr val="00B0F0"/>
                </a:solidFill>
              </a:rPr>
              <a:t>研究生英语课程中词的使用频度</a:t>
            </a:r>
            <a:endParaRPr lang="en-US" altLang="zh-CN" sz="1600" dirty="0">
              <a:solidFill>
                <a:srgbClr val="00B0F0"/>
              </a:solidFill>
            </a:endParaRPr>
          </a:p>
          <a:p>
            <a:r>
              <a:rPr lang="zh-CN" altLang="en-US" sz="1600" dirty="0"/>
              <a:t>判别 </a:t>
            </a:r>
            <a:r>
              <a:rPr lang="en-US" altLang="zh-CN" sz="1600" dirty="0"/>
              <a:t>/</a:t>
            </a:r>
            <a:r>
              <a:rPr lang="zh-CN" altLang="en-US" sz="1600" dirty="0"/>
              <a:t>生成</a:t>
            </a:r>
            <a:endParaRPr lang="en-US" altLang="zh-CN" sz="1600" dirty="0"/>
          </a:p>
          <a:p>
            <a:r>
              <a:rPr lang="zh-CN" altLang="en-US" sz="1600" dirty="0">
                <a:solidFill>
                  <a:srgbClr val="00B0F0"/>
                </a:solidFill>
              </a:rPr>
              <a:t>万物皆可生成</a:t>
            </a:r>
            <a:endParaRPr lang="en-US" altLang="zh-CN" sz="1600" dirty="0">
              <a:solidFill>
                <a:srgbClr val="00B0F0"/>
              </a:solidFill>
            </a:endParaRPr>
          </a:p>
          <a:p>
            <a:r>
              <a:rPr lang="zh-CN" altLang="en-US" sz="1600" dirty="0">
                <a:solidFill>
                  <a:srgbClr val="00B0F0"/>
                </a:solidFill>
              </a:rPr>
              <a:t>好的语言模型是一个非常好的压缩器</a:t>
            </a:r>
            <a:r>
              <a:rPr lang="zh-CN" altLang="en-US" sz="1600" dirty="0"/>
              <a:t>， </a:t>
            </a:r>
            <a:r>
              <a:rPr lang="zh-CN" altLang="en-US" sz="1600" dirty="0">
                <a:solidFill>
                  <a:srgbClr val="00B0F0"/>
                </a:solidFill>
              </a:rPr>
              <a:t>预测下一个词</a:t>
            </a:r>
            <a:r>
              <a:rPr lang="en-US" altLang="zh-CN" sz="1600" dirty="0">
                <a:solidFill>
                  <a:srgbClr val="00B0F0"/>
                </a:solidFill>
              </a:rPr>
              <a:t>(next token prediction)</a:t>
            </a:r>
            <a:r>
              <a:rPr lang="zh-CN" altLang="en-US" sz="1600" dirty="0">
                <a:solidFill>
                  <a:srgbClr val="00B0F0"/>
                </a:solidFill>
              </a:rPr>
              <a:t>已经能帮助我们实现</a:t>
            </a:r>
            <a:r>
              <a:rPr lang="en-US" altLang="zh-CN" sz="1600" dirty="0">
                <a:solidFill>
                  <a:srgbClr val="00B0F0"/>
                </a:solidFill>
              </a:rPr>
              <a:t>AGI </a:t>
            </a:r>
            <a:r>
              <a:rPr lang="zh-CN" altLang="en-US" sz="1600" dirty="0">
                <a:solidFill>
                  <a:srgbClr val="00B0F0"/>
                </a:solidFill>
              </a:rPr>
              <a:t>了</a:t>
            </a:r>
            <a:endParaRPr lang="en-US" altLang="zh-CN" sz="1600" dirty="0">
              <a:solidFill>
                <a:srgbClr val="00B0F0"/>
              </a:solidFill>
            </a:endParaRPr>
          </a:p>
          <a:p>
            <a:r>
              <a:rPr lang="zh-CN" altLang="en-US" sz="1600" b="1" dirty="0">
                <a:solidFill>
                  <a:srgbClr val="00B0F0"/>
                </a:solidFill>
              </a:rPr>
              <a:t>预训练： </a:t>
            </a:r>
            <a:r>
              <a:rPr lang="zh-CN" altLang="en-US" sz="1600" dirty="0">
                <a:solidFill>
                  <a:srgbClr val="00B0F0"/>
                </a:solidFill>
              </a:rPr>
              <a:t>以</a:t>
            </a:r>
            <a:r>
              <a:rPr lang="zh-CN" altLang="en-US" sz="1600" b="1" dirty="0">
                <a:solidFill>
                  <a:srgbClr val="00B0F0"/>
                </a:solidFill>
              </a:rPr>
              <a:t>语言模型</a:t>
            </a:r>
            <a:r>
              <a:rPr lang="zh-CN" altLang="en-US" sz="1600" dirty="0">
                <a:solidFill>
                  <a:srgbClr val="00B0F0"/>
                </a:solidFill>
              </a:rPr>
              <a:t>为优化准则在</a:t>
            </a:r>
            <a:r>
              <a:rPr lang="zh-CN" altLang="en-US" sz="1600" b="1" dirty="0">
                <a:solidFill>
                  <a:srgbClr val="00B0F0"/>
                </a:solidFill>
              </a:rPr>
              <a:t>大规模文本预料</a:t>
            </a:r>
            <a:r>
              <a:rPr lang="zh-CN" altLang="en-US" sz="1600" dirty="0">
                <a:solidFill>
                  <a:srgbClr val="00B0F0"/>
                </a:solidFill>
              </a:rPr>
              <a:t>上进行</a:t>
            </a:r>
            <a:r>
              <a:rPr lang="zh-CN" altLang="en-US" sz="1600" b="1" dirty="0">
                <a:solidFill>
                  <a:srgbClr val="00B0F0"/>
                </a:solidFill>
              </a:rPr>
              <a:t>无监督</a:t>
            </a:r>
            <a:r>
              <a:rPr lang="zh-CN" altLang="en-US" sz="1600" dirty="0">
                <a:solidFill>
                  <a:srgbClr val="00B0F0"/>
                </a:solidFill>
              </a:rPr>
              <a:t>学习</a:t>
            </a:r>
            <a:endParaRPr lang="en-US" altLang="zh-CN" sz="1600" dirty="0">
              <a:solidFill>
                <a:srgbClr val="00B0F0"/>
              </a:solidFill>
            </a:endParaRPr>
          </a:p>
          <a:p>
            <a:r>
              <a:rPr lang="en-US" altLang="zh-CN" sz="1600" dirty="0">
                <a:solidFill>
                  <a:srgbClr val="00B0F0"/>
                </a:solidFill>
              </a:rPr>
              <a:t>Bert: </a:t>
            </a:r>
            <a:r>
              <a:rPr lang="zh-CN" altLang="en-US" sz="1600" dirty="0">
                <a:solidFill>
                  <a:srgbClr val="00B0F0"/>
                </a:solidFill>
              </a:rPr>
              <a:t>挖词， </a:t>
            </a:r>
            <a:r>
              <a:rPr lang="en-US" altLang="zh-CN" sz="1600" dirty="0">
                <a:solidFill>
                  <a:srgbClr val="00B0F0"/>
                </a:solidFill>
              </a:rPr>
              <a:t>2</a:t>
            </a:r>
            <a:r>
              <a:rPr lang="zh-CN" altLang="en-US" sz="1600" dirty="0">
                <a:solidFill>
                  <a:srgbClr val="00B0F0"/>
                </a:solidFill>
              </a:rPr>
              <a:t>边预测中间；  </a:t>
            </a:r>
            <a:r>
              <a:rPr lang="en-US" altLang="zh-CN" sz="1600" dirty="0">
                <a:solidFill>
                  <a:srgbClr val="00B0F0"/>
                </a:solidFill>
              </a:rPr>
              <a:t>Encode-decode :</a:t>
            </a:r>
          </a:p>
          <a:p>
            <a:r>
              <a:rPr lang="zh-CN" altLang="en-US" sz="1600" dirty="0"/>
              <a:t>为什么只是预训练，就能产生智能？学习世界知识</a:t>
            </a:r>
            <a:endParaRPr lang="en-US" altLang="zh-CN" sz="1600" dirty="0"/>
          </a:p>
          <a:p>
            <a:r>
              <a:rPr lang="en-US" altLang="zh-CN" sz="1600" dirty="0"/>
              <a:t>Predict next token is not easy, </a:t>
            </a:r>
            <a:r>
              <a:rPr lang="zh-CN" altLang="en-US" sz="1600" dirty="0"/>
              <a:t>如果他学会了； </a:t>
            </a:r>
            <a:r>
              <a:rPr lang="en-US" altLang="zh-CN" sz="1600" dirty="0"/>
              <a:t>loss function</a:t>
            </a:r>
            <a:r>
              <a:rPr lang="en-US" altLang="zh-CN" dirty="0"/>
              <a:t>  </a:t>
            </a:r>
            <a:endParaRPr lang="zh-CN" altLang="en-US" dirty="0"/>
          </a:p>
        </p:txBody>
      </p:sp>
    </p:spTree>
    <p:extLst>
      <p:ext uri="{BB962C8B-B14F-4D97-AF65-F5344CB8AC3E}">
        <p14:creationId xmlns:p14="http://schemas.microsoft.com/office/powerpoint/2010/main" val="2547854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ED0C7-C068-1A8E-D7C7-610558182D5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7B32C7C-B200-14A1-A8D0-A8EF9E302F4E}"/>
              </a:ext>
            </a:extLst>
          </p:cNvPr>
          <p:cNvPicPr>
            <a:picLocks noChangeAspect="1"/>
          </p:cNvPicPr>
          <p:nvPr/>
        </p:nvPicPr>
        <p:blipFill>
          <a:blip r:embed="rId2"/>
          <a:stretch>
            <a:fillRect/>
          </a:stretch>
        </p:blipFill>
        <p:spPr>
          <a:xfrm>
            <a:off x="205229" y="453132"/>
            <a:ext cx="11781541" cy="5951736"/>
          </a:xfrm>
          <a:prstGeom prst="rect">
            <a:avLst/>
          </a:prstGeom>
        </p:spPr>
      </p:pic>
    </p:spTree>
    <p:extLst>
      <p:ext uri="{BB962C8B-B14F-4D97-AF65-F5344CB8AC3E}">
        <p14:creationId xmlns:p14="http://schemas.microsoft.com/office/powerpoint/2010/main" val="1827350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B15D1-7392-DDA5-5C03-8336261A0F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85AF75-4548-35D6-F852-93EE4557F565}"/>
              </a:ext>
            </a:extLst>
          </p:cNvPr>
          <p:cNvPicPr>
            <a:picLocks noChangeAspect="1"/>
          </p:cNvPicPr>
          <p:nvPr/>
        </p:nvPicPr>
        <p:blipFill>
          <a:blip r:embed="rId2"/>
          <a:stretch>
            <a:fillRect/>
          </a:stretch>
        </p:blipFill>
        <p:spPr>
          <a:xfrm>
            <a:off x="601504" y="171167"/>
            <a:ext cx="10988992" cy="6515665"/>
          </a:xfrm>
          <a:prstGeom prst="rect">
            <a:avLst/>
          </a:prstGeom>
        </p:spPr>
      </p:pic>
    </p:spTree>
    <p:extLst>
      <p:ext uri="{BB962C8B-B14F-4D97-AF65-F5344CB8AC3E}">
        <p14:creationId xmlns:p14="http://schemas.microsoft.com/office/powerpoint/2010/main" val="2824882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ED53D-48D5-4BBA-3ED1-397413D7AAC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DC4528-B0CA-F88B-4390-5DF2194A2EE9}"/>
              </a:ext>
            </a:extLst>
          </p:cNvPr>
          <p:cNvPicPr>
            <a:picLocks noChangeAspect="1"/>
          </p:cNvPicPr>
          <p:nvPr/>
        </p:nvPicPr>
        <p:blipFill>
          <a:blip r:embed="rId2"/>
          <a:stretch>
            <a:fillRect/>
          </a:stretch>
        </p:blipFill>
        <p:spPr>
          <a:xfrm>
            <a:off x="921571" y="285477"/>
            <a:ext cx="10348857" cy="6287045"/>
          </a:xfrm>
          <a:prstGeom prst="rect">
            <a:avLst/>
          </a:prstGeom>
        </p:spPr>
      </p:pic>
    </p:spTree>
    <p:extLst>
      <p:ext uri="{BB962C8B-B14F-4D97-AF65-F5344CB8AC3E}">
        <p14:creationId xmlns:p14="http://schemas.microsoft.com/office/powerpoint/2010/main" val="3305929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285BB-F05A-9513-DEF5-6571498C194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68C2E1-2D4B-E811-161F-8874A3FE4670}"/>
              </a:ext>
            </a:extLst>
          </p:cNvPr>
          <p:cNvPicPr>
            <a:picLocks noChangeAspect="1"/>
          </p:cNvPicPr>
          <p:nvPr/>
        </p:nvPicPr>
        <p:blipFill>
          <a:blip r:embed="rId2"/>
          <a:stretch>
            <a:fillRect/>
          </a:stretch>
        </p:blipFill>
        <p:spPr>
          <a:xfrm>
            <a:off x="734865" y="315960"/>
            <a:ext cx="10722269" cy="6226080"/>
          </a:xfrm>
          <a:prstGeom prst="rect">
            <a:avLst/>
          </a:prstGeom>
        </p:spPr>
      </p:pic>
    </p:spTree>
    <p:extLst>
      <p:ext uri="{BB962C8B-B14F-4D97-AF65-F5344CB8AC3E}">
        <p14:creationId xmlns:p14="http://schemas.microsoft.com/office/powerpoint/2010/main" val="1990900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4E853-DF95-8F92-3C91-300B9828FA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0460ED2-706F-A15E-A00B-3DB4EE0B45B1}"/>
              </a:ext>
            </a:extLst>
          </p:cNvPr>
          <p:cNvPicPr>
            <a:picLocks noChangeAspect="1"/>
          </p:cNvPicPr>
          <p:nvPr/>
        </p:nvPicPr>
        <p:blipFill>
          <a:blip r:embed="rId2"/>
          <a:stretch>
            <a:fillRect/>
          </a:stretch>
        </p:blipFill>
        <p:spPr>
          <a:xfrm>
            <a:off x="1161622" y="49237"/>
            <a:ext cx="9868755" cy="6759526"/>
          </a:xfrm>
          <a:prstGeom prst="rect">
            <a:avLst/>
          </a:prstGeom>
        </p:spPr>
      </p:pic>
    </p:spTree>
    <p:extLst>
      <p:ext uri="{BB962C8B-B14F-4D97-AF65-F5344CB8AC3E}">
        <p14:creationId xmlns:p14="http://schemas.microsoft.com/office/powerpoint/2010/main" val="1528439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874F9-740A-049B-575D-ECA9AA9229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4922385-6C57-DA1D-E828-77FFC7F3D7C5}"/>
              </a:ext>
            </a:extLst>
          </p:cNvPr>
          <p:cNvPicPr>
            <a:picLocks noChangeAspect="1"/>
          </p:cNvPicPr>
          <p:nvPr/>
        </p:nvPicPr>
        <p:blipFill>
          <a:blip r:embed="rId2"/>
          <a:stretch>
            <a:fillRect/>
          </a:stretch>
        </p:blipFill>
        <p:spPr>
          <a:xfrm>
            <a:off x="845365" y="121633"/>
            <a:ext cx="10501270" cy="6614733"/>
          </a:xfrm>
          <a:prstGeom prst="rect">
            <a:avLst/>
          </a:prstGeom>
        </p:spPr>
      </p:pic>
    </p:spTree>
    <p:extLst>
      <p:ext uri="{BB962C8B-B14F-4D97-AF65-F5344CB8AC3E}">
        <p14:creationId xmlns:p14="http://schemas.microsoft.com/office/powerpoint/2010/main" val="1627264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D00D2-63E3-CBF9-CE85-D4172785F33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DC86E1-8F5C-D97C-9A13-8F6631AFD730}"/>
              </a:ext>
            </a:extLst>
          </p:cNvPr>
          <p:cNvPicPr>
            <a:picLocks noChangeAspect="1"/>
          </p:cNvPicPr>
          <p:nvPr/>
        </p:nvPicPr>
        <p:blipFill>
          <a:blip r:embed="rId2"/>
          <a:stretch>
            <a:fillRect/>
          </a:stretch>
        </p:blipFill>
        <p:spPr>
          <a:xfrm>
            <a:off x="121402" y="472184"/>
            <a:ext cx="11949195" cy="5913632"/>
          </a:xfrm>
          <a:prstGeom prst="rect">
            <a:avLst/>
          </a:prstGeom>
        </p:spPr>
      </p:pic>
    </p:spTree>
    <p:extLst>
      <p:ext uri="{BB962C8B-B14F-4D97-AF65-F5344CB8AC3E}">
        <p14:creationId xmlns:p14="http://schemas.microsoft.com/office/powerpoint/2010/main" val="33428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9BA2A-6285-E209-4068-A814F622754E}"/>
              </a:ext>
            </a:extLst>
          </p:cNvPr>
          <p:cNvPicPr>
            <a:picLocks noChangeAspect="1"/>
          </p:cNvPicPr>
          <p:nvPr/>
        </p:nvPicPr>
        <p:blipFill>
          <a:blip r:embed="rId2"/>
          <a:stretch>
            <a:fillRect/>
          </a:stretch>
        </p:blipFill>
        <p:spPr>
          <a:xfrm>
            <a:off x="288080" y="327481"/>
            <a:ext cx="4092295" cy="1920406"/>
          </a:xfrm>
          <a:prstGeom prst="rect">
            <a:avLst/>
          </a:prstGeom>
        </p:spPr>
      </p:pic>
    </p:spTree>
    <p:extLst>
      <p:ext uri="{BB962C8B-B14F-4D97-AF65-F5344CB8AC3E}">
        <p14:creationId xmlns:p14="http://schemas.microsoft.com/office/powerpoint/2010/main" val="134746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0DD68-6068-5795-6A40-3B777D6E9A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65C26C-2076-AA55-8023-B5CBF03645D3}"/>
              </a:ext>
            </a:extLst>
          </p:cNvPr>
          <p:cNvPicPr>
            <a:picLocks noChangeAspect="1"/>
          </p:cNvPicPr>
          <p:nvPr/>
        </p:nvPicPr>
        <p:blipFill>
          <a:blip r:embed="rId2"/>
          <a:stretch>
            <a:fillRect/>
          </a:stretch>
        </p:blipFill>
        <p:spPr>
          <a:xfrm>
            <a:off x="410987" y="373115"/>
            <a:ext cx="11370025" cy="6111770"/>
          </a:xfrm>
          <a:prstGeom prst="rect">
            <a:avLst/>
          </a:prstGeom>
        </p:spPr>
      </p:pic>
    </p:spTree>
    <p:extLst>
      <p:ext uri="{BB962C8B-B14F-4D97-AF65-F5344CB8AC3E}">
        <p14:creationId xmlns:p14="http://schemas.microsoft.com/office/powerpoint/2010/main" val="1294400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AC90-5F68-BB08-3B44-E1F4D27BB2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1B0D894-45D0-C92B-F0A7-1F88E4290097}"/>
              </a:ext>
            </a:extLst>
          </p:cNvPr>
          <p:cNvPicPr>
            <a:picLocks noChangeAspect="1"/>
          </p:cNvPicPr>
          <p:nvPr/>
        </p:nvPicPr>
        <p:blipFill>
          <a:blip r:embed="rId2"/>
          <a:stretch>
            <a:fillRect/>
          </a:stretch>
        </p:blipFill>
        <p:spPr>
          <a:xfrm>
            <a:off x="597693" y="30185"/>
            <a:ext cx="10996613" cy="6797629"/>
          </a:xfrm>
          <a:prstGeom prst="rect">
            <a:avLst/>
          </a:prstGeom>
        </p:spPr>
      </p:pic>
      <p:sp>
        <p:nvSpPr>
          <p:cNvPr id="5" name="TextBox 4">
            <a:extLst>
              <a:ext uri="{FF2B5EF4-FFF2-40B4-BE49-F238E27FC236}">
                <a16:creationId xmlns:a16="http://schemas.microsoft.com/office/drawing/2014/main" id="{14A862F9-4C71-6FFC-7227-F373C117FF36}"/>
              </a:ext>
            </a:extLst>
          </p:cNvPr>
          <p:cNvSpPr txBox="1"/>
          <p:nvPr/>
        </p:nvSpPr>
        <p:spPr>
          <a:xfrm>
            <a:off x="836272" y="5597285"/>
            <a:ext cx="6094070" cy="646331"/>
          </a:xfrm>
          <a:prstGeom prst="rect">
            <a:avLst/>
          </a:prstGeom>
          <a:noFill/>
        </p:spPr>
        <p:txBody>
          <a:bodyPr wrap="square">
            <a:spAutoFit/>
          </a:bodyPr>
          <a:lstStyle/>
          <a:p>
            <a:r>
              <a:rPr lang="en-US" altLang="zh-CN" dirty="0" err="1">
                <a:highlight>
                  <a:srgbClr val="FFFF00"/>
                </a:highlight>
                <a:hlinkClick r:id="rId3"/>
              </a:rPr>
              <a:t>stanford_alpaca</a:t>
            </a:r>
            <a:r>
              <a:rPr lang="en-US" altLang="zh-CN" dirty="0">
                <a:highlight>
                  <a:srgbClr val="FFFF00"/>
                </a:highlight>
                <a:hlinkClick r:id="rId3"/>
              </a:rPr>
              <a:t>/prompt.txt at main · </a:t>
            </a:r>
            <a:r>
              <a:rPr lang="en-US" altLang="zh-CN" dirty="0" err="1">
                <a:highlight>
                  <a:srgbClr val="FFFF00"/>
                </a:highlight>
                <a:hlinkClick r:id="rId3"/>
              </a:rPr>
              <a:t>tatsu</a:t>
            </a:r>
            <a:r>
              <a:rPr lang="en-US" altLang="zh-CN" dirty="0">
                <a:highlight>
                  <a:srgbClr val="FFFF00"/>
                </a:highlight>
                <a:hlinkClick r:id="rId3"/>
              </a:rPr>
              <a:t>-lab/</a:t>
            </a:r>
            <a:r>
              <a:rPr lang="en-US" altLang="zh-CN" dirty="0" err="1">
                <a:highlight>
                  <a:srgbClr val="FFFF00"/>
                </a:highlight>
                <a:hlinkClick r:id="rId3"/>
              </a:rPr>
              <a:t>stanford_alpaca</a:t>
            </a:r>
            <a:endParaRPr lang="zh-CN" altLang="en-US" dirty="0">
              <a:highlight>
                <a:srgbClr val="FFFF00"/>
              </a:highlight>
            </a:endParaRPr>
          </a:p>
        </p:txBody>
      </p:sp>
    </p:spTree>
    <p:extLst>
      <p:ext uri="{BB962C8B-B14F-4D97-AF65-F5344CB8AC3E}">
        <p14:creationId xmlns:p14="http://schemas.microsoft.com/office/powerpoint/2010/main" val="219963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E05B2-066B-964A-ED81-8601FF1481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A29129-8318-B383-1EFC-67D8D813EE4D}"/>
              </a:ext>
            </a:extLst>
          </p:cNvPr>
          <p:cNvSpPr txBox="1"/>
          <p:nvPr/>
        </p:nvSpPr>
        <p:spPr>
          <a:xfrm>
            <a:off x="327692" y="660832"/>
            <a:ext cx="11610308" cy="5847755"/>
          </a:xfrm>
          <a:prstGeom prst="rect">
            <a:avLst/>
          </a:prstGeom>
          <a:noFill/>
        </p:spPr>
        <p:txBody>
          <a:bodyPr wrap="square" rtlCol="0">
            <a:spAutoFit/>
          </a:bodyPr>
          <a:lstStyle/>
          <a:p>
            <a:r>
              <a:rPr lang="zh-CN" altLang="en-US" sz="1600" dirty="0"/>
              <a:t>比较难的是</a:t>
            </a:r>
            <a:r>
              <a:rPr lang="zh-CN" altLang="en-US" sz="1600" dirty="0">
                <a:solidFill>
                  <a:srgbClr val="FF0000"/>
                </a:solidFill>
              </a:rPr>
              <a:t>评估</a:t>
            </a:r>
            <a:r>
              <a:rPr lang="zh-CN" altLang="en-US" sz="1600" dirty="0"/>
              <a:t>，每个环节都有评估 </a:t>
            </a:r>
            <a:r>
              <a:rPr lang="en-US" altLang="zh-CN" sz="1600" dirty="0"/>
              <a:t>=&gt; </a:t>
            </a:r>
            <a:r>
              <a:rPr lang="zh-CN" altLang="en-US" sz="1600" dirty="0"/>
              <a:t>目前比较主流的是 </a:t>
            </a:r>
            <a:r>
              <a:rPr lang="zh-CN" altLang="en-US" sz="1600" dirty="0">
                <a:solidFill>
                  <a:srgbClr val="FF0000"/>
                </a:solidFill>
              </a:rPr>
              <a:t>用大模型评估大模型 </a:t>
            </a:r>
            <a:r>
              <a:rPr lang="en-US" altLang="zh-CN" sz="1600" dirty="0"/>
              <a:t>=&gt;</a:t>
            </a:r>
          </a:p>
          <a:p>
            <a:endParaRPr lang="en-US" altLang="zh-CN" sz="1600" dirty="0"/>
          </a:p>
          <a:p>
            <a:r>
              <a:rPr lang="zh-CN" altLang="en-US" dirty="0"/>
              <a:t>参数和训练数据比 </a:t>
            </a:r>
            <a:r>
              <a:rPr lang="en-US" altLang="zh-CN" dirty="0"/>
              <a:t>=&gt;  </a:t>
            </a:r>
            <a:r>
              <a:rPr lang="zh-CN" altLang="en-US" dirty="0"/>
              <a:t>信息冗余度评估</a:t>
            </a:r>
            <a:r>
              <a:rPr lang="en-US" altLang="zh-CN" dirty="0"/>
              <a:t>??</a:t>
            </a:r>
          </a:p>
          <a:p>
            <a:endParaRPr lang="en-US" altLang="zh-CN" dirty="0"/>
          </a:p>
          <a:p>
            <a:r>
              <a:rPr lang="zh-CN" altLang="en-US" dirty="0"/>
              <a:t>为何开源模型可以逼近闭源模型</a:t>
            </a:r>
            <a:r>
              <a:rPr lang="en-US" altLang="zh-CN" dirty="0"/>
              <a:t>:  </a:t>
            </a:r>
            <a:r>
              <a:rPr lang="zh-CN" altLang="en-US" dirty="0">
                <a:solidFill>
                  <a:srgbClr val="FF0000"/>
                </a:solidFill>
              </a:rPr>
              <a:t>算力，算法， 数据的角度来理解下</a:t>
            </a:r>
            <a:endParaRPr lang="en-US" altLang="zh-CN" dirty="0">
              <a:solidFill>
                <a:srgbClr val="FF0000"/>
              </a:solidFill>
            </a:endParaRPr>
          </a:p>
          <a:p>
            <a:endParaRPr lang="en-US" altLang="zh-CN" dirty="0">
              <a:solidFill>
                <a:srgbClr val="FF0000"/>
              </a:solidFill>
            </a:endParaRPr>
          </a:p>
          <a:p>
            <a:r>
              <a:rPr lang="zh-CN" altLang="en-US" dirty="0">
                <a:solidFill>
                  <a:srgbClr val="00B0F0"/>
                </a:solidFill>
              </a:rPr>
              <a:t>预训： </a:t>
            </a:r>
            <a:r>
              <a:rPr lang="en-US" altLang="zh-CN" dirty="0">
                <a:solidFill>
                  <a:srgbClr val="00B0F0"/>
                </a:solidFill>
              </a:rPr>
              <a:t>500+ </a:t>
            </a:r>
            <a:r>
              <a:rPr lang="zh-CN" altLang="en-US" dirty="0">
                <a:solidFill>
                  <a:srgbClr val="00B0F0"/>
                </a:solidFill>
              </a:rPr>
              <a:t>张</a:t>
            </a:r>
            <a:r>
              <a:rPr lang="en-US" altLang="zh-CN" dirty="0">
                <a:solidFill>
                  <a:srgbClr val="00B0F0"/>
                </a:solidFill>
              </a:rPr>
              <a:t>A100</a:t>
            </a:r>
            <a:r>
              <a:rPr lang="zh-CN" altLang="en-US" dirty="0">
                <a:solidFill>
                  <a:srgbClr val="00B0F0"/>
                </a:solidFill>
              </a:rPr>
              <a:t>的卡， 是很奢侈的事情</a:t>
            </a:r>
            <a:endParaRPr lang="en-US" altLang="zh-CN" dirty="0">
              <a:solidFill>
                <a:srgbClr val="00B0F0"/>
              </a:solidFill>
            </a:endParaRPr>
          </a:p>
          <a:p>
            <a:endParaRPr lang="en-US" altLang="zh-CN" dirty="0">
              <a:solidFill>
                <a:srgbClr val="00B0F0"/>
              </a:solidFill>
            </a:endParaRPr>
          </a:p>
          <a:p>
            <a:r>
              <a:rPr lang="zh-CN" altLang="en-US" dirty="0">
                <a:solidFill>
                  <a:srgbClr val="FF0000"/>
                </a:solidFill>
              </a:rPr>
              <a:t>长文本</a:t>
            </a:r>
            <a:r>
              <a:rPr lang="zh-CN" altLang="en-US" dirty="0">
                <a:solidFill>
                  <a:srgbClr val="00B0F0"/>
                </a:solidFill>
              </a:rPr>
              <a:t>，先从</a:t>
            </a:r>
            <a:r>
              <a:rPr lang="en-US" altLang="zh-CN" dirty="0">
                <a:solidFill>
                  <a:srgbClr val="00B0F0"/>
                </a:solidFill>
              </a:rPr>
              <a:t>8K </a:t>
            </a:r>
            <a:r>
              <a:rPr lang="zh-CN" altLang="en-US" dirty="0">
                <a:solidFill>
                  <a:srgbClr val="00B0F0"/>
                </a:solidFill>
              </a:rPr>
              <a:t>开始训 </a:t>
            </a:r>
            <a:r>
              <a:rPr lang="en-US" altLang="zh-CN" dirty="0">
                <a:solidFill>
                  <a:srgbClr val="00B0F0"/>
                </a:solidFill>
              </a:rPr>
              <a:t>=&gt;   </a:t>
            </a:r>
            <a:r>
              <a:rPr lang="zh-CN" altLang="en-US" b="1" dirty="0">
                <a:solidFill>
                  <a:srgbClr val="00B0F0"/>
                </a:solidFill>
              </a:rPr>
              <a:t>没有高质量的长文本 </a:t>
            </a:r>
            <a:r>
              <a:rPr lang="en-US" altLang="zh-CN" dirty="0">
                <a:solidFill>
                  <a:srgbClr val="00B0F0"/>
                </a:solidFill>
              </a:rPr>
              <a:t>=&gt; </a:t>
            </a:r>
            <a:r>
              <a:rPr lang="zh-CN" altLang="en-US" dirty="0">
                <a:solidFill>
                  <a:srgbClr val="00B0F0"/>
                </a:solidFill>
              </a:rPr>
              <a:t>合成</a:t>
            </a:r>
            <a:endParaRPr lang="en-US" altLang="zh-CN" dirty="0">
              <a:solidFill>
                <a:srgbClr val="00B0F0"/>
              </a:solidFill>
            </a:endParaRPr>
          </a:p>
          <a:p>
            <a:endParaRPr lang="en-US" altLang="zh-CN" dirty="0">
              <a:solidFill>
                <a:srgbClr val="00B0F0"/>
              </a:solidFill>
            </a:endParaRPr>
          </a:p>
          <a:p>
            <a:r>
              <a:rPr lang="zh-CN" altLang="en-US" dirty="0">
                <a:solidFill>
                  <a:srgbClr val="00B0F0"/>
                </a:solidFill>
              </a:rPr>
              <a:t>退火： 高质量数据， 学习率退火到</a:t>
            </a:r>
            <a:r>
              <a:rPr lang="en-US" altLang="zh-CN" dirty="0">
                <a:solidFill>
                  <a:srgbClr val="00B0F0"/>
                </a:solidFill>
              </a:rPr>
              <a:t>0  =&gt;  </a:t>
            </a:r>
            <a:r>
              <a:rPr lang="zh-CN" altLang="en-US" dirty="0">
                <a:solidFill>
                  <a:srgbClr val="00B0F0"/>
                </a:solidFill>
              </a:rPr>
              <a:t>有些会叫</a:t>
            </a:r>
            <a:r>
              <a:rPr lang="en-US" altLang="zh-CN" dirty="0">
                <a:solidFill>
                  <a:srgbClr val="00B0F0"/>
                </a:solidFill>
              </a:rPr>
              <a:t>SFT</a:t>
            </a:r>
            <a:r>
              <a:rPr lang="zh-CN" altLang="en-US" dirty="0">
                <a:solidFill>
                  <a:srgbClr val="00B0F0"/>
                </a:solidFill>
              </a:rPr>
              <a:t>的数据，方便打榜得分</a:t>
            </a:r>
            <a:endParaRPr lang="en-US" altLang="zh-CN" dirty="0">
              <a:solidFill>
                <a:srgbClr val="00B0F0"/>
              </a:solidFill>
            </a:endParaRPr>
          </a:p>
          <a:p>
            <a:endParaRPr lang="en-US" altLang="zh-CN" dirty="0">
              <a:solidFill>
                <a:srgbClr val="00B0F0"/>
              </a:solidFill>
            </a:endParaRPr>
          </a:p>
          <a:p>
            <a:r>
              <a:rPr lang="en-US" altLang="zh-CN" dirty="0">
                <a:solidFill>
                  <a:srgbClr val="FF0000"/>
                </a:solidFill>
              </a:rPr>
              <a:t>Data engineer </a:t>
            </a:r>
          </a:p>
          <a:p>
            <a:endParaRPr lang="en-US" altLang="zh-CN" dirty="0">
              <a:solidFill>
                <a:srgbClr val="FF0000"/>
              </a:solidFill>
            </a:endParaRPr>
          </a:p>
          <a:p>
            <a:r>
              <a:rPr lang="en-US" altLang="zh-CN" dirty="0">
                <a:solidFill>
                  <a:srgbClr val="00B0F0"/>
                </a:solidFill>
              </a:rPr>
              <a:t>Markdown </a:t>
            </a:r>
            <a:r>
              <a:rPr lang="zh-CN" altLang="en-US" dirty="0">
                <a:solidFill>
                  <a:srgbClr val="00B0F0"/>
                </a:solidFill>
              </a:rPr>
              <a:t>格式的处理： 去掉 有利</a:t>
            </a:r>
            <a:r>
              <a:rPr lang="en-US" altLang="zh-CN" dirty="0">
                <a:solidFill>
                  <a:srgbClr val="00B0F0"/>
                </a:solidFill>
              </a:rPr>
              <a:t>??</a:t>
            </a:r>
          </a:p>
          <a:p>
            <a:endParaRPr lang="en-US" altLang="zh-CN" dirty="0">
              <a:solidFill>
                <a:srgbClr val="00B0F0"/>
              </a:solidFill>
            </a:endParaRPr>
          </a:p>
          <a:p>
            <a:r>
              <a:rPr lang="en-US" altLang="zh-CN" dirty="0">
                <a:solidFill>
                  <a:srgbClr val="00B0F0"/>
                </a:solidFill>
              </a:rPr>
              <a:t>N-1 </a:t>
            </a:r>
            <a:r>
              <a:rPr lang="zh-CN" altLang="en-US" dirty="0">
                <a:solidFill>
                  <a:srgbClr val="00B0F0"/>
                </a:solidFill>
              </a:rPr>
              <a:t>模型 做数据 过滤， 定义数据提取和清洗 </a:t>
            </a:r>
            <a:r>
              <a:rPr lang="en-US" altLang="zh-CN" dirty="0">
                <a:solidFill>
                  <a:srgbClr val="00B0F0"/>
                </a:solidFill>
              </a:rPr>
              <a:t>pipeline  =&gt; </a:t>
            </a:r>
            <a:r>
              <a:rPr lang="zh-CN" altLang="en-US" b="1" dirty="0">
                <a:solidFill>
                  <a:srgbClr val="FF0000"/>
                </a:solidFill>
              </a:rPr>
              <a:t>训练分类器 （比如数学，医学，  ）</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打</a:t>
            </a:r>
            <a:r>
              <a:rPr lang="en-US" altLang="zh-CN" b="1" dirty="0">
                <a:solidFill>
                  <a:srgbClr val="FF0000"/>
                </a:solidFill>
              </a:rPr>
              <a:t>tag, </a:t>
            </a:r>
            <a:r>
              <a:rPr lang="zh-CN" altLang="en-US" b="1" dirty="0">
                <a:solidFill>
                  <a:srgbClr val="00B0F0"/>
                </a:solidFill>
              </a:rPr>
              <a:t>花边新闻 降采样</a:t>
            </a:r>
            <a:endParaRPr lang="en-US" altLang="zh-CN" b="1" dirty="0">
              <a:solidFill>
                <a:srgbClr val="00B0F0"/>
              </a:solidFill>
            </a:endParaRPr>
          </a:p>
          <a:p>
            <a:endParaRPr lang="en-US" altLang="zh-CN" b="1" dirty="0">
              <a:solidFill>
                <a:srgbClr val="00B0F0"/>
              </a:solidFill>
            </a:endParaRPr>
          </a:p>
          <a:p>
            <a:r>
              <a:rPr lang="zh-CN" altLang="en-US" b="1" dirty="0">
                <a:solidFill>
                  <a:srgbClr val="FF0000"/>
                </a:solidFill>
              </a:rPr>
              <a:t>先在小模型上试下数据配比</a:t>
            </a:r>
            <a:endParaRPr lang="en-US" altLang="zh-CN" b="1" dirty="0">
              <a:solidFill>
                <a:srgbClr val="FF0000"/>
              </a:solidFill>
            </a:endParaRPr>
          </a:p>
        </p:txBody>
      </p:sp>
    </p:spTree>
    <p:extLst>
      <p:ext uri="{BB962C8B-B14F-4D97-AF65-F5344CB8AC3E}">
        <p14:creationId xmlns:p14="http://schemas.microsoft.com/office/powerpoint/2010/main" val="1034952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66AC4-D083-D418-E593-7AAB8B1487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BFA508-4D18-9BC7-EDBD-04F8C732F384}"/>
              </a:ext>
            </a:extLst>
          </p:cNvPr>
          <p:cNvPicPr>
            <a:picLocks noChangeAspect="1"/>
          </p:cNvPicPr>
          <p:nvPr/>
        </p:nvPicPr>
        <p:blipFill>
          <a:blip r:embed="rId2"/>
          <a:stretch>
            <a:fillRect/>
          </a:stretch>
        </p:blipFill>
        <p:spPr>
          <a:xfrm>
            <a:off x="616745" y="75909"/>
            <a:ext cx="10958510" cy="6706181"/>
          </a:xfrm>
          <a:prstGeom prst="rect">
            <a:avLst/>
          </a:prstGeom>
        </p:spPr>
      </p:pic>
    </p:spTree>
    <p:extLst>
      <p:ext uri="{BB962C8B-B14F-4D97-AF65-F5344CB8AC3E}">
        <p14:creationId xmlns:p14="http://schemas.microsoft.com/office/powerpoint/2010/main" val="2001831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C2B92-C3A0-5578-3253-AF1535496A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E05B9B-D10E-7814-3224-7E48689A333A}"/>
              </a:ext>
            </a:extLst>
          </p:cNvPr>
          <p:cNvPicPr>
            <a:picLocks noChangeAspect="1"/>
          </p:cNvPicPr>
          <p:nvPr/>
        </p:nvPicPr>
        <p:blipFill>
          <a:blip r:embed="rId2"/>
          <a:stretch>
            <a:fillRect/>
          </a:stretch>
        </p:blipFill>
        <p:spPr>
          <a:xfrm>
            <a:off x="201419" y="430270"/>
            <a:ext cx="11789162" cy="5997460"/>
          </a:xfrm>
          <a:prstGeom prst="rect">
            <a:avLst/>
          </a:prstGeom>
        </p:spPr>
      </p:pic>
    </p:spTree>
    <p:extLst>
      <p:ext uri="{BB962C8B-B14F-4D97-AF65-F5344CB8AC3E}">
        <p14:creationId xmlns:p14="http://schemas.microsoft.com/office/powerpoint/2010/main" val="1598464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7BFF5-4ECC-07F4-DCE7-6CBA959663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77EF7A-4AA1-A4AC-2FB9-7DC15C63907B}"/>
              </a:ext>
            </a:extLst>
          </p:cNvPr>
          <p:cNvPicPr>
            <a:picLocks noChangeAspect="1"/>
          </p:cNvPicPr>
          <p:nvPr/>
        </p:nvPicPr>
        <p:blipFill>
          <a:blip r:embed="rId2"/>
          <a:stretch>
            <a:fillRect/>
          </a:stretch>
        </p:blipFill>
        <p:spPr>
          <a:xfrm>
            <a:off x="243333" y="475994"/>
            <a:ext cx="11705334" cy="5906012"/>
          </a:xfrm>
          <a:prstGeom prst="rect">
            <a:avLst/>
          </a:prstGeom>
        </p:spPr>
      </p:pic>
    </p:spTree>
    <p:extLst>
      <p:ext uri="{BB962C8B-B14F-4D97-AF65-F5344CB8AC3E}">
        <p14:creationId xmlns:p14="http://schemas.microsoft.com/office/powerpoint/2010/main" val="2048789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79530-B5BB-29FB-4680-0A8CD0CC38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BB0B96E-9D7E-6A15-7A26-998CD653085F}"/>
              </a:ext>
            </a:extLst>
          </p:cNvPr>
          <p:cNvPicPr>
            <a:picLocks noChangeAspect="1"/>
          </p:cNvPicPr>
          <p:nvPr/>
        </p:nvPicPr>
        <p:blipFill>
          <a:blip r:embed="rId2"/>
          <a:stretch>
            <a:fillRect/>
          </a:stretch>
        </p:blipFill>
        <p:spPr>
          <a:xfrm>
            <a:off x="323350" y="121633"/>
            <a:ext cx="11545300" cy="6614733"/>
          </a:xfrm>
          <a:prstGeom prst="rect">
            <a:avLst/>
          </a:prstGeom>
        </p:spPr>
      </p:pic>
    </p:spTree>
    <p:extLst>
      <p:ext uri="{BB962C8B-B14F-4D97-AF65-F5344CB8AC3E}">
        <p14:creationId xmlns:p14="http://schemas.microsoft.com/office/powerpoint/2010/main" val="518345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2CD2A-7D88-F28C-C086-45EC2BD31B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C2127D-B59B-27C2-C29E-647B512CE111}"/>
              </a:ext>
            </a:extLst>
          </p:cNvPr>
          <p:cNvPicPr>
            <a:picLocks noChangeAspect="1"/>
          </p:cNvPicPr>
          <p:nvPr/>
        </p:nvPicPr>
        <p:blipFill>
          <a:blip r:embed="rId2"/>
          <a:stretch>
            <a:fillRect/>
          </a:stretch>
        </p:blipFill>
        <p:spPr>
          <a:xfrm>
            <a:off x="1321656" y="45427"/>
            <a:ext cx="9548687" cy="6767146"/>
          </a:xfrm>
          <a:prstGeom prst="rect">
            <a:avLst/>
          </a:prstGeom>
        </p:spPr>
      </p:pic>
    </p:spTree>
    <p:extLst>
      <p:ext uri="{BB962C8B-B14F-4D97-AF65-F5344CB8AC3E}">
        <p14:creationId xmlns:p14="http://schemas.microsoft.com/office/powerpoint/2010/main" val="3162016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81B64-2306-46E5-2A68-84DEBF079A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5FA0969-1772-2DC4-1C22-A973EC443CBC}"/>
              </a:ext>
            </a:extLst>
          </p:cNvPr>
          <p:cNvPicPr>
            <a:picLocks noChangeAspect="1"/>
          </p:cNvPicPr>
          <p:nvPr/>
        </p:nvPicPr>
        <p:blipFill>
          <a:blip r:embed="rId2"/>
          <a:stretch>
            <a:fillRect/>
          </a:stretch>
        </p:blipFill>
        <p:spPr>
          <a:xfrm>
            <a:off x="68057" y="37806"/>
            <a:ext cx="12055885" cy="6782388"/>
          </a:xfrm>
          <a:prstGeom prst="rect">
            <a:avLst/>
          </a:prstGeom>
        </p:spPr>
      </p:pic>
    </p:spTree>
    <p:extLst>
      <p:ext uri="{BB962C8B-B14F-4D97-AF65-F5344CB8AC3E}">
        <p14:creationId xmlns:p14="http://schemas.microsoft.com/office/powerpoint/2010/main" val="144766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66CFC-B20C-E0C7-4A69-4AE16635745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385140B-96C5-25F0-E659-D01B4E14C424}"/>
              </a:ext>
            </a:extLst>
          </p:cNvPr>
          <p:cNvPicPr>
            <a:picLocks noChangeAspect="1"/>
          </p:cNvPicPr>
          <p:nvPr/>
        </p:nvPicPr>
        <p:blipFill>
          <a:blip r:embed="rId2"/>
          <a:stretch>
            <a:fillRect/>
          </a:stretch>
        </p:blipFill>
        <p:spPr>
          <a:xfrm>
            <a:off x="376694" y="106392"/>
            <a:ext cx="11438611" cy="6645216"/>
          </a:xfrm>
          <a:prstGeom prst="rect">
            <a:avLst/>
          </a:prstGeom>
        </p:spPr>
      </p:pic>
    </p:spTree>
    <p:extLst>
      <p:ext uri="{BB962C8B-B14F-4D97-AF65-F5344CB8AC3E}">
        <p14:creationId xmlns:p14="http://schemas.microsoft.com/office/powerpoint/2010/main" val="1525243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E48CC-60C2-7E54-14FB-58CCD7DBABB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28E587-E040-54E6-F6F1-DCBDC77D78DF}"/>
              </a:ext>
            </a:extLst>
          </p:cNvPr>
          <p:cNvPicPr>
            <a:picLocks noChangeAspect="1"/>
          </p:cNvPicPr>
          <p:nvPr/>
        </p:nvPicPr>
        <p:blipFill>
          <a:blip r:embed="rId2"/>
          <a:stretch>
            <a:fillRect/>
          </a:stretch>
        </p:blipFill>
        <p:spPr>
          <a:xfrm>
            <a:off x="868227" y="331201"/>
            <a:ext cx="10455546" cy="6195597"/>
          </a:xfrm>
          <a:prstGeom prst="rect">
            <a:avLst/>
          </a:prstGeom>
        </p:spPr>
      </p:pic>
    </p:spTree>
    <p:extLst>
      <p:ext uri="{BB962C8B-B14F-4D97-AF65-F5344CB8AC3E}">
        <p14:creationId xmlns:p14="http://schemas.microsoft.com/office/powerpoint/2010/main" val="23594314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6C676-A9AF-4F59-19B3-5735F3F1CCD8}"/>
              </a:ext>
            </a:extLst>
          </p:cNvPr>
          <p:cNvPicPr>
            <a:picLocks noChangeAspect="1"/>
          </p:cNvPicPr>
          <p:nvPr/>
        </p:nvPicPr>
        <p:blipFill>
          <a:blip r:embed="rId2"/>
          <a:stretch>
            <a:fillRect/>
          </a:stretch>
        </p:blipFill>
        <p:spPr>
          <a:xfrm>
            <a:off x="734865" y="209271"/>
            <a:ext cx="10722269" cy="6439458"/>
          </a:xfrm>
          <a:prstGeom prst="rect">
            <a:avLst/>
          </a:prstGeom>
        </p:spPr>
      </p:pic>
    </p:spTree>
    <p:extLst>
      <p:ext uri="{BB962C8B-B14F-4D97-AF65-F5344CB8AC3E}">
        <p14:creationId xmlns:p14="http://schemas.microsoft.com/office/powerpoint/2010/main" val="2823201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DE3FB-4C3B-AEAE-51A0-2D9D46E8E4B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F110064-8E23-1DC7-D892-8BD40C76812B}"/>
              </a:ext>
            </a:extLst>
          </p:cNvPr>
          <p:cNvPicPr>
            <a:picLocks noChangeAspect="1"/>
          </p:cNvPicPr>
          <p:nvPr/>
        </p:nvPicPr>
        <p:blipFill>
          <a:blip r:embed="rId2"/>
          <a:stretch>
            <a:fillRect/>
          </a:stretch>
        </p:blipFill>
        <p:spPr>
          <a:xfrm>
            <a:off x="129023" y="159736"/>
            <a:ext cx="11933954" cy="6538527"/>
          </a:xfrm>
          <a:prstGeom prst="rect">
            <a:avLst/>
          </a:prstGeom>
        </p:spPr>
      </p:pic>
    </p:spTree>
    <p:extLst>
      <p:ext uri="{BB962C8B-B14F-4D97-AF65-F5344CB8AC3E}">
        <p14:creationId xmlns:p14="http://schemas.microsoft.com/office/powerpoint/2010/main" val="1378328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B17A85-CABB-E3B2-A944-9307AE6682B3}"/>
              </a:ext>
            </a:extLst>
          </p:cNvPr>
          <p:cNvPicPr>
            <a:picLocks noChangeAspect="1"/>
          </p:cNvPicPr>
          <p:nvPr/>
        </p:nvPicPr>
        <p:blipFill>
          <a:blip r:embed="rId2"/>
          <a:stretch>
            <a:fillRect/>
          </a:stretch>
        </p:blipFill>
        <p:spPr>
          <a:xfrm>
            <a:off x="677456" y="582914"/>
            <a:ext cx="4153260" cy="358171"/>
          </a:xfrm>
          <a:prstGeom prst="rect">
            <a:avLst/>
          </a:prstGeom>
        </p:spPr>
      </p:pic>
      <p:sp>
        <p:nvSpPr>
          <p:cNvPr id="4" name="TextBox 3">
            <a:extLst>
              <a:ext uri="{FF2B5EF4-FFF2-40B4-BE49-F238E27FC236}">
                <a16:creationId xmlns:a16="http://schemas.microsoft.com/office/drawing/2014/main" id="{BEB2C850-40F7-1642-F952-B87EA8DD600E}"/>
              </a:ext>
            </a:extLst>
          </p:cNvPr>
          <p:cNvSpPr txBox="1"/>
          <p:nvPr/>
        </p:nvSpPr>
        <p:spPr>
          <a:xfrm>
            <a:off x="887185" y="1360714"/>
            <a:ext cx="10417629" cy="5078313"/>
          </a:xfrm>
          <a:prstGeom prst="rect">
            <a:avLst/>
          </a:prstGeom>
          <a:noFill/>
        </p:spPr>
        <p:txBody>
          <a:bodyPr wrap="square" rtlCol="0">
            <a:spAutoFit/>
          </a:bodyPr>
          <a:lstStyle/>
          <a:p>
            <a:r>
              <a:rPr lang="zh-CN" altLang="en-US" dirty="0"/>
              <a:t>数学占比的提高</a:t>
            </a:r>
            <a:r>
              <a:rPr lang="en-US" altLang="zh-CN" dirty="0"/>
              <a:t>=&gt; reasoning </a:t>
            </a:r>
            <a:r>
              <a:rPr lang="zh-CN" altLang="en-US" dirty="0"/>
              <a:t>的重视</a:t>
            </a:r>
            <a:endParaRPr lang="en-US" altLang="zh-CN" dirty="0"/>
          </a:p>
          <a:p>
            <a:endParaRPr lang="en-US" altLang="zh-CN" dirty="0"/>
          </a:p>
          <a:p>
            <a:r>
              <a:rPr lang="en-US" altLang="zh-CN" dirty="0"/>
              <a:t>LLM3 </a:t>
            </a:r>
            <a:r>
              <a:rPr lang="zh-CN" altLang="en-US" dirty="0"/>
              <a:t>万卡训练， </a:t>
            </a:r>
            <a:r>
              <a:rPr lang="en-US" altLang="zh-CN" dirty="0"/>
              <a:t>8 </a:t>
            </a:r>
            <a:r>
              <a:rPr lang="zh-CN" altLang="en-US" dirty="0"/>
              <a:t>卡推理</a:t>
            </a:r>
            <a:endParaRPr lang="en-US" altLang="zh-CN" dirty="0"/>
          </a:p>
          <a:p>
            <a:endParaRPr lang="en-US" altLang="zh-CN" dirty="0"/>
          </a:p>
          <a:p>
            <a:r>
              <a:rPr lang="zh-CN" altLang="en-US" dirty="0">
                <a:solidFill>
                  <a:srgbClr val="FF0000"/>
                </a:solidFill>
              </a:rPr>
              <a:t>评估</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Post training  :  </a:t>
            </a:r>
            <a:r>
              <a:rPr lang="en-US" altLang="zh-CN" dirty="0">
                <a:solidFill>
                  <a:srgbClr val="00B0F0"/>
                </a:solidFill>
              </a:rPr>
              <a:t>SFT</a:t>
            </a:r>
            <a:r>
              <a:rPr lang="zh-CN" altLang="en-US" dirty="0">
                <a:solidFill>
                  <a:srgbClr val="00B0F0"/>
                </a:solidFill>
              </a:rPr>
              <a:t>（</a:t>
            </a:r>
            <a:r>
              <a:rPr lang="en-US" altLang="zh-CN" dirty="0">
                <a:solidFill>
                  <a:srgbClr val="00B0F0"/>
                </a:solidFill>
              </a:rPr>
              <a:t>Supervised Fine-Tuning</a:t>
            </a:r>
            <a:r>
              <a:rPr lang="zh-CN" altLang="en-US" dirty="0">
                <a:solidFill>
                  <a:srgbClr val="00B0F0"/>
                </a:solidFill>
              </a:rPr>
              <a:t>）指令精调</a:t>
            </a:r>
            <a:r>
              <a:rPr lang="en-US" altLang="zh-CN" dirty="0">
                <a:solidFill>
                  <a:srgbClr val="00B0F0"/>
                </a:solidFill>
              </a:rPr>
              <a:t>  and  prevised ? learning),</a:t>
            </a:r>
          </a:p>
          <a:p>
            <a:r>
              <a:rPr lang="en-US" altLang="zh-CN" dirty="0">
                <a:solidFill>
                  <a:srgbClr val="00B0F0"/>
                </a:solidFill>
              </a:rPr>
              <a:t>RLHF </a:t>
            </a:r>
            <a:r>
              <a:rPr lang="zh-CN" altLang="en-US" dirty="0">
                <a:solidFill>
                  <a:srgbClr val="00B0F0"/>
                </a:solidFill>
              </a:rPr>
              <a:t>是 </a:t>
            </a:r>
            <a:r>
              <a:rPr lang="en-US" altLang="zh-CN" dirty="0">
                <a:solidFill>
                  <a:srgbClr val="00B0F0"/>
                </a:solidFill>
              </a:rPr>
              <a:t>prevised ? Learning </a:t>
            </a:r>
            <a:r>
              <a:rPr lang="zh-CN" altLang="en-US" dirty="0">
                <a:solidFill>
                  <a:srgbClr val="00B0F0"/>
                </a:solidFill>
              </a:rPr>
              <a:t>的一种方法</a:t>
            </a:r>
            <a:endParaRPr lang="en-US" altLang="zh-CN" dirty="0">
              <a:solidFill>
                <a:srgbClr val="00B0F0"/>
              </a:solidFill>
            </a:endParaRPr>
          </a:p>
          <a:p>
            <a:endParaRPr lang="en-US" altLang="zh-CN" dirty="0"/>
          </a:p>
          <a:p>
            <a:r>
              <a:rPr lang="zh-CN" altLang="en-US" dirty="0"/>
              <a:t>筛选过滤 ， 用于采样， 或用大模型 打分，‘</a:t>
            </a:r>
            <a:endParaRPr lang="en-US" altLang="zh-CN" dirty="0"/>
          </a:p>
          <a:p>
            <a:r>
              <a:rPr lang="zh-CN" altLang="en-US" dirty="0"/>
              <a:t>打标签筛，</a:t>
            </a:r>
            <a:endParaRPr lang="en-US" altLang="zh-CN" dirty="0"/>
          </a:p>
          <a:p>
            <a:endParaRPr lang="en-US" altLang="zh-CN" dirty="0"/>
          </a:p>
          <a:p>
            <a:r>
              <a:rPr lang="en-US" altLang="zh-CN" dirty="0">
                <a:solidFill>
                  <a:srgbClr val="00B0F0"/>
                </a:solidFill>
              </a:rPr>
              <a:t>SFT </a:t>
            </a:r>
            <a:r>
              <a:rPr lang="zh-CN" altLang="en-US" dirty="0">
                <a:solidFill>
                  <a:srgbClr val="00B0F0"/>
                </a:solidFill>
              </a:rPr>
              <a:t>是解决一个问题，如何回答； </a:t>
            </a:r>
            <a:r>
              <a:rPr lang="en-US" altLang="zh-CN" dirty="0">
                <a:solidFill>
                  <a:srgbClr val="00B0F0"/>
                </a:solidFill>
              </a:rPr>
              <a:t>DPO </a:t>
            </a:r>
            <a:r>
              <a:rPr lang="zh-CN" altLang="en-US" dirty="0">
                <a:solidFill>
                  <a:srgbClr val="00B0F0"/>
                </a:solidFill>
              </a:rPr>
              <a:t>是一对答案，如何挑选</a:t>
            </a:r>
            <a:endParaRPr lang="en-US" altLang="zh-CN" dirty="0">
              <a:solidFill>
                <a:srgbClr val="00B0F0"/>
              </a:solidFill>
            </a:endParaRPr>
          </a:p>
          <a:p>
            <a:endParaRPr lang="en-US" altLang="zh-CN" dirty="0"/>
          </a:p>
          <a:p>
            <a:r>
              <a:rPr lang="zh-CN" altLang="en-US" b="1" dirty="0"/>
              <a:t>奖励函数</a:t>
            </a:r>
            <a:r>
              <a:rPr lang="zh-CN" altLang="en-US" dirty="0"/>
              <a:t>， </a:t>
            </a:r>
            <a:r>
              <a:rPr lang="en-US" altLang="zh-CN" dirty="0"/>
              <a:t>2</a:t>
            </a:r>
            <a:r>
              <a:rPr lang="zh-CN" altLang="en-US" dirty="0"/>
              <a:t>个问题打分 </a:t>
            </a:r>
            <a:r>
              <a:rPr lang="en-US" altLang="zh-CN" dirty="0"/>
              <a:t>=&gt; </a:t>
            </a:r>
            <a:r>
              <a:rPr lang="zh-CN" altLang="en-US" dirty="0"/>
              <a:t>收集成对的回复，</a:t>
            </a:r>
            <a:r>
              <a:rPr lang="en-US" altLang="zh-CN" dirty="0"/>
              <a:t>=&gt; </a:t>
            </a:r>
            <a:r>
              <a:rPr lang="zh-CN" altLang="en-US" dirty="0"/>
              <a:t>甚至是 </a:t>
            </a:r>
            <a:r>
              <a:rPr lang="en-US" altLang="zh-CN" dirty="0"/>
              <a:t>3</a:t>
            </a:r>
            <a:r>
              <a:rPr lang="zh-CN" altLang="en-US" dirty="0"/>
              <a:t>个</a:t>
            </a:r>
            <a:r>
              <a:rPr lang="en-US" altLang="zh-CN" dirty="0"/>
              <a:t>, </a:t>
            </a:r>
            <a:r>
              <a:rPr lang="zh-CN" altLang="en-US" dirty="0"/>
              <a:t>包括 </a:t>
            </a:r>
            <a:r>
              <a:rPr lang="en-US" altLang="zh-CN" dirty="0"/>
              <a:t>edited </a:t>
            </a:r>
          </a:p>
          <a:p>
            <a:r>
              <a:rPr lang="zh-CN" altLang="en-US" dirty="0"/>
              <a:t>训练</a:t>
            </a:r>
            <a:r>
              <a:rPr lang="en-US" altLang="zh-CN" dirty="0"/>
              <a:t>reword model </a:t>
            </a:r>
          </a:p>
          <a:p>
            <a:endParaRPr lang="en-US" altLang="zh-CN" dirty="0"/>
          </a:p>
          <a:p>
            <a:r>
              <a:rPr lang="zh-CN" altLang="en-US" dirty="0">
                <a:solidFill>
                  <a:srgbClr val="FF0000"/>
                </a:solidFill>
              </a:rPr>
              <a:t>迭代优化</a:t>
            </a:r>
            <a:r>
              <a:rPr lang="zh-CN" altLang="en-US" dirty="0"/>
              <a:t>， 训练一次不够， 多轮</a:t>
            </a:r>
            <a:r>
              <a:rPr lang="en-US" altLang="zh-CN" dirty="0"/>
              <a:t>SFT +DPO</a:t>
            </a:r>
            <a:r>
              <a:rPr lang="zh-CN" altLang="en-US" dirty="0"/>
              <a:t>  </a:t>
            </a:r>
            <a:r>
              <a:rPr lang="en-US" altLang="zh-CN" dirty="0"/>
              <a:t>=&gt; </a:t>
            </a:r>
            <a:r>
              <a:rPr lang="en-US" altLang="zh-CN" dirty="0">
                <a:solidFill>
                  <a:srgbClr val="FF0000"/>
                </a:solidFill>
              </a:rPr>
              <a:t>self improvement </a:t>
            </a:r>
          </a:p>
        </p:txBody>
      </p:sp>
      <p:pic>
        <p:nvPicPr>
          <p:cNvPr id="6" name="Picture 5">
            <a:extLst>
              <a:ext uri="{FF2B5EF4-FFF2-40B4-BE49-F238E27FC236}">
                <a16:creationId xmlns:a16="http://schemas.microsoft.com/office/drawing/2014/main" id="{E66D2265-8440-DD32-2072-EB6247D0FE78}"/>
              </a:ext>
            </a:extLst>
          </p:cNvPr>
          <p:cNvPicPr>
            <a:picLocks noChangeAspect="1"/>
          </p:cNvPicPr>
          <p:nvPr/>
        </p:nvPicPr>
        <p:blipFill>
          <a:blip r:embed="rId3"/>
          <a:stretch>
            <a:fillRect/>
          </a:stretch>
        </p:blipFill>
        <p:spPr>
          <a:xfrm>
            <a:off x="9492790" y="4855507"/>
            <a:ext cx="2263336" cy="1501270"/>
          </a:xfrm>
          <a:prstGeom prst="rect">
            <a:avLst/>
          </a:prstGeom>
        </p:spPr>
      </p:pic>
    </p:spTree>
    <p:extLst>
      <p:ext uri="{BB962C8B-B14F-4D97-AF65-F5344CB8AC3E}">
        <p14:creationId xmlns:p14="http://schemas.microsoft.com/office/powerpoint/2010/main" val="1253552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1E4B1-A6E6-A2A2-69B0-530A3DDB3D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08E5B1-C00B-541A-BAEA-49E45D69561F}"/>
              </a:ext>
            </a:extLst>
          </p:cNvPr>
          <p:cNvPicPr>
            <a:picLocks noChangeAspect="1"/>
          </p:cNvPicPr>
          <p:nvPr/>
        </p:nvPicPr>
        <p:blipFill>
          <a:blip r:embed="rId2"/>
          <a:stretch>
            <a:fillRect/>
          </a:stretch>
        </p:blipFill>
        <p:spPr>
          <a:xfrm>
            <a:off x="506245" y="186409"/>
            <a:ext cx="11179509" cy="6485182"/>
          </a:xfrm>
          <a:prstGeom prst="rect">
            <a:avLst/>
          </a:prstGeom>
        </p:spPr>
      </p:pic>
    </p:spTree>
    <p:extLst>
      <p:ext uri="{BB962C8B-B14F-4D97-AF65-F5344CB8AC3E}">
        <p14:creationId xmlns:p14="http://schemas.microsoft.com/office/powerpoint/2010/main" val="14371625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E977C-DB6B-D477-C2A3-FA1E3DA13D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A3F3BE2-DFBE-C520-87B0-905833B0B8AB}"/>
              </a:ext>
            </a:extLst>
          </p:cNvPr>
          <p:cNvPicPr>
            <a:picLocks noChangeAspect="1"/>
          </p:cNvPicPr>
          <p:nvPr/>
        </p:nvPicPr>
        <p:blipFill>
          <a:blip r:embed="rId2"/>
          <a:stretch>
            <a:fillRect/>
          </a:stretch>
        </p:blipFill>
        <p:spPr>
          <a:xfrm>
            <a:off x="159505" y="510287"/>
            <a:ext cx="11872989" cy="5837426"/>
          </a:xfrm>
          <a:prstGeom prst="rect">
            <a:avLst/>
          </a:prstGeom>
        </p:spPr>
      </p:pic>
    </p:spTree>
    <p:extLst>
      <p:ext uri="{BB962C8B-B14F-4D97-AF65-F5344CB8AC3E}">
        <p14:creationId xmlns:p14="http://schemas.microsoft.com/office/powerpoint/2010/main" val="26021969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51E38D-BD24-1287-4C72-26E569DDF33F}"/>
              </a:ext>
            </a:extLst>
          </p:cNvPr>
          <p:cNvPicPr>
            <a:picLocks noChangeAspect="1"/>
          </p:cNvPicPr>
          <p:nvPr/>
        </p:nvPicPr>
        <p:blipFill>
          <a:blip r:embed="rId2"/>
          <a:stretch>
            <a:fillRect/>
          </a:stretch>
        </p:blipFill>
        <p:spPr>
          <a:xfrm>
            <a:off x="281436" y="220702"/>
            <a:ext cx="11629128" cy="6416596"/>
          </a:xfrm>
          <a:prstGeom prst="rect">
            <a:avLst/>
          </a:prstGeom>
        </p:spPr>
      </p:pic>
    </p:spTree>
    <p:extLst>
      <p:ext uri="{BB962C8B-B14F-4D97-AF65-F5344CB8AC3E}">
        <p14:creationId xmlns:p14="http://schemas.microsoft.com/office/powerpoint/2010/main" val="26732215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5FE26-F6D5-D665-72A0-D5117143683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CC4544-C706-8B7D-0BC0-69A0D285D38D}"/>
              </a:ext>
            </a:extLst>
          </p:cNvPr>
          <p:cNvPicPr>
            <a:picLocks noChangeAspect="1"/>
          </p:cNvPicPr>
          <p:nvPr/>
        </p:nvPicPr>
        <p:blipFill>
          <a:blip r:embed="rId2"/>
          <a:stretch>
            <a:fillRect/>
          </a:stretch>
        </p:blipFill>
        <p:spPr>
          <a:xfrm>
            <a:off x="361453" y="354063"/>
            <a:ext cx="11469094" cy="6149873"/>
          </a:xfrm>
          <a:prstGeom prst="rect">
            <a:avLst/>
          </a:prstGeom>
        </p:spPr>
      </p:pic>
    </p:spTree>
    <p:extLst>
      <p:ext uri="{BB962C8B-B14F-4D97-AF65-F5344CB8AC3E}">
        <p14:creationId xmlns:p14="http://schemas.microsoft.com/office/powerpoint/2010/main" val="7182606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4A283-B5F4-D4AC-7323-50A54B81422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A2A574-9848-C82D-5C3D-FA511EC41E1B}"/>
              </a:ext>
            </a:extLst>
          </p:cNvPr>
          <p:cNvPicPr>
            <a:picLocks noChangeAspect="1"/>
          </p:cNvPicPr>
          <p:nvPr/>
        </p:nvPicPr>
        <p:blipFill>
          <a:blip r:embed="rId2"/>
          <a:stretch>
            <a:fillRect/>
          </a:stretch>
        </p:blipFill>
        <p:spPr>
          <a:xfrm>
            <a:off x="1192105" y="799872"/>
            <a:ext cx="9807790" cy="5258256"/>
          </a:xfrm>
          <a:prstGeom prst="rect">
            <a:avLst/>
          </a:prstGeom>
        </p:spPr>
      </p:pic>
    </p:spTree>
    <p:extLst>
      <p:ext uri="{BB962C8B-B14F-4D97-AF65-F5344CB8AC3E}">
        <p14:creationId xmlns:p14="http://schemas.microsoft.com/office/powerpoint/2010/main" val="893359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C8FD64-0F48-6B1F-E682-5981A8DC268A}"/>
              </a:ext>
            </a:extLst>
          </p:cNvPr>
          <p:cNvSpPr txBox="1"/>
          <p:nvPr/>
        </p:nvSpPr>
        <p:spPr>
          <a:xfrm>
            <a:off x="593271" y="457200"/>
            <a:ext cx="10417629" cy="1754326"/>
          </a:xfrm>
          <a:prstGeom prst="rect">
            <a:avLst/>
          </a:prstGeom>
          <a:noFill/>
        </p:spPr>
        <p:txBody>
          <a:bodyPr wrap="square" rtlCol="0">
            <a:spAutoFit/>
          </a:bodyPr>
          <a:lstStyle/>
          <a:p>
            <a:r>
              <a:rPr lang="zh-CN" altLang="en-US" dirty="0"/>
              <a:t>增加能力 </a:t>
            </a:r>
            <a:r>
              <a:rPr lang="en-US" altLang="zh-CN" dirty="0"/>
              <a:t>=&gt; </a:t>
            </a:r>
            <a:r>
              <a:rPr lang="zh-CN" altLang="en-US" dirty="0">
                <a:solidFill>
                  <a:srgbClr val="00B0F0"/>
                </a:solidFill>
              </a:rPr>
              <a:t>提供好的数据合成方法， </a:t>
            </a:r>
            <a:r>
              <a:rPr lang="zh-CN" altLang="en-US" b="1" dirty="0">
                <a:solidFill>
                  <a:srgbClr val="00B0F0"/>
                </a:solidFill>
              </a:rPr>
              <a:t>数据增强</a:t>
            </a:r>
            <a:endParaRPr lang="en-US" altLang="zh-CN" b="1" dirty="0">
              <a:solidFill>
                <a:srgbClr val="00B0F0"/>
              </a:solidFill>
            </a:endParaRPr>
          </a:p>
          <a:p>
            <a:endParaRPr lang="en-US" altLang="zh-CN" b="1" dirty="0">
              <a:solidFill>
                <a:srgbClr val="00B0F0"/>
              </a:solidFill>
            </a:endParaRPr>
          </a:p>
          <a:p>
            <a:endParaRPr lang="en-US" altLang="zh-CN" b="1" dirty="0">
              <a:solidFill>
                <a:srgbClr val="00B0F0"/>
              </a:solidFill>
            </a:endParaRPr>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2961142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0E174-3E15-CB5A-9D5E-87A7A63FF38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185DE2-FE9B-ABC1-5073-7A251B21930F}"/>
              </a:ext>
            </a:extLst>
          </p:cNvPr>
          <p:cNvPicPr>
            <a:picLocks noChangeAspect="1"/>
          </p:cNvPicPr>
          <p:nvPr/>
        </p:nvPicPr>
        <p:blipFill>
          <a:blip r:embed="rId2"/>
          <a:stretch>
            <a:fillRect/>
          </a:stretch>
        </p:blipFill>
        <p:spPr>
          <a:xfrm>
            <a:off x="376960" y="180870"/>
            <a:ext cx="5387807" cy="1828958"/>
          </a:xfrm>
          <a:prstGeom prst="rect">
            <a:avLst/>
          </a:prstGeom>
        </p:spPr>
      </p:pic>
      <p:pic>
        <p:nvPicPr>
          <p:cNvPr id="6" name="Picture 5">
            <a:extLst>
              <a:ext uri="{FF2B5EF4-FFF2-40B4-BE49-F238E27FC236}">
                <a16:creationId xmlns:a16="http://schemas.microsoft.com/office/drawing/2014/main" id="{03D17154-62CE-ECC4-0CFA-F3ECF5568FEB}"/>
              </a:ext>
            </a:extLst>
          </p:cNvPr>
          <p:cNvPicPr>
            <a:picLocks noChangeAspect="1"/>
          </p:cNvPicPr>
          <p:nvPr/>
        </p:nvPicPr>
        <p:blipFill>
          <a:blip r:embed="rId3"/>
          <a:stretch>
            <a:fillRect/>
          </a:stretch>
        </p:blipFill>
        <p:spPr>
          <a:xfrm>
            <a:off x="328835" y="2410653"/>
            <a:ext cx="5484058" cy="3689440"/>
          </a:xfrm>
          <a:prstGeom prst="rect">
            <a:avLst/>
          </a:prstGeom>
        </p:spPr>
      </p:pic>
      <p:pic>
        <p:nvPicPr>
          <p:cNvPr id="8" name="Picture 7">
            <a:extLst>
              <a:ext uri="{FF2B5EF4-FFF2-40B4-BE49-F238E27FC236}">
                <a16:creationId xmlns:a16="http://schemas.microsoft.com/office/drawing/2014/main" id="{5F736B56-B221-6589-6817-27323B68DF56}"/>
              </a:ext>
            </a:extLst>
          </p:cNvPr>
          <p:cNvPicPr>
            <a:picLocks noChangeAspect="1"/>
          </p:cNvPicPr>
          <p:nvPr/>
        </p:nvPicPr>
        <p:blipFill>
          <a:blip r:embed="rId4"/>
          <a:stretch>
            <a:fillRect/>
          </a:stretch>
        </p:blipFill>
        <p:spPr>
          <a:xfrm>
            <a:off x="6427234" y="318999"/>
            <a:ext cx="5273497" cy="5677392"/>
          </a:xfrm>
          <a:prstGeom prst="rect">
            <a:avLst/>
          </a:prstGeom>
        </p:spPr>
      </p:pic>
      <p:sp>
        <p:nvSpPr>
          <p:cNvPr id="5" name="TextBox 4">
            <a:extLst>
              <a:ext uri="{FF2B5EF4-FFF2-40B4-BE49-F238E27FC236}">
                <a16:creationId xmlns:a16="http://schemas.microsoft.com/office/drawing/2014/main" id="{D8FA0569-446D-6FF7-6F2F-F88DF3119723}"/>
              </a:ext>
            </a:extLst>
          </p:cNvPr>
          <p:cNvSpPr txBox="1"/>
          <p:nvPr/>
        </p:nvSpPr>
        <p:spPr>
          <a:xfrm>
            <a:off x="5606407" y="6153910"/>
            <a:ext cx="6094324" cy="523220"/>
          </a:xfrm>
          <a:prstGeom prst="rect">
            <a:avLst/>
          </a:prstGeom>
          <a:noFill/>
        </p:spPr>
        <p:txBody>
          <a:bodyPr wrap="square">
            <a:spAutoFit/>
          </a:bodyPr>
          <a:lstStyle/>
          <a:p>
            <a:r>
              <a:rPr lang="en-US" altLang="zh-CN" sz="1400" dirty="0" err="1"/>
              <a:t>OpenClaw</a:t>
            </a:r>
            <a:r>
              <a:rPr lang="en-US" altLang="zh-CN" sz="1400" dirty="0"/>
              <a:t> </a:t>
            </a:r>
            <a:r>
              <a:rPr lang="zh-CN" altLang="en-US" sz="1400" dirty="0"/>
              <a:t>完美契合 </a:t>
            </a:r>
            <a:r>
              <a:rPr lang="en-US" altLang="zh-CN" sz="1400" dirty="0"/>
              <a:t>L3 </a:t>
            </a:r>
            <a:r>
              <a:rPr lang="zh-CN" altLang="en-US" sz="1400" dirty="0"/>
              <a:t>智能体的核心定义，是 </a:t>
            </a:r>
            <a:r>
              <a:rPr lang="en-US" altLang="zh-CN" sz="1400" dirty="0"/>
              <a:t>AI </a:t>
            </a:r>
            <a:r>
              <a:rPr lang="zh-CN" altLang="en-US" sz="1400" dirty="0"/>
              <a:t>能力演进的重要里程碑，标志着 </a:t>
            </a:r>
            <a:r>
              <a:rPr lang="en-US" altLang="zh-CN" sz="1400" dirty="0"/>
              <a:t>AI </a:t>
            </a:r>
            <a:r>
              <a:rPr lang="zh-CN" altLang="en-US" sz="1400" dirty="0"/>
              <a:t>已从 </a:t>
            </a:r>
            <a:r>
              <a:rPr lang="en-US" altLang="zh-CN" sz="1400" dirty="0"/>
              <a:t>"</a:t>
            </a:r>
            <a:r>
              <a:rPr lang="zh-CN" altLang="en-US" sz="1400" dirty="0"/>
              <a:t>能思考</a:t>
            </a:r>
            <a:r>
              <a:rPr lang="en-US" altLang="zh-CN" sz="1400" dirty="0"/>
              <a:t>"</a:t>
            </a:r>
            <a:r>
              <a:rPr lang="zh-CN" altLang="en-US" sz="1400" dirty="0"/>
              <a:t>（</a:t>
            </a:r>
            <a:r>
              <a:rPr lang="en-US" altLang="zh-CN" sz="1400" dirty="0"/>
              <a:t>L2</a:t>
            </a:r>
            <a:r>
              <a:rPr lang="zh-CN" altLang="en-US" sz="1400" dirty="0"/>
              <a:t>）阶段迈向 </a:t>
            </a:r>
            <a:r>
              <a:rPr lang="en-US" altLang="zh-CN" sz="1400" dirty="0"/>
              <a:t>"</a:t>
            </a:r>
            <a:r>
              <a:rPr lang="zh-CN" altLang="en-US" sz="1400" dirty="0"/>
              <a:t>能行动</a:t>
            </a:r>
            <a:r>
              <a:rPr lang="en-US" altLang="zh-CN" sz="1400" dirty="0"/>
              <a:t>"</a:t>
            </a:r>
            <a:r>
              <a:rPr lang="zh-CN" altLang="en-US" sz="1400" dirty="0"/>
              <a:t>（</a:t>
            </a:r>
            <a:r>
              <a:rPr lang="en-US" altLang="zh-CN" sz="1400" dirty="0"/>
              <a:t>L3</a:t>
            </a:r>
            <a:r>
              <a:rPr lang="zh-CN" altLang="en-US" sz="1400" dirty="0"/>
              <a:t>）阶段</a:t>
            </a:r>
          </a:p>
        </p:txBody>
      </p:sp>
    </p:spTree>
    <p:extLst>
      <p:ext uri="{BB962C8B-B14F-4D97-AF65-F5344CB8AC3E}">
        <p14:creationId xmlns:p14="http://schemas.microsoft.com/office/powerpoint/2010/main" val="32115458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b1aa2129-79ec-42c0-bfac-e5b7a0374572}" enabled="1" method="Privileged" siteId="{5d471751-9675-428d-917b-70f44f9630b0}" contentBits="0" removed="0"/>
</clbl:labelList>
</file>

<file path=docProps/app.xml><?xml version="1.0" encoding="utf-8"?>
<Properties xmlns="http://schemas.openxmlformats.org/officeDocument/2006/extended-properties" xmlns:vt="http://schemas.openxmlformats.org/officeDocument/2006/docPropsVTypes">
  <TotalTime>567</TotalTime>
  <Words>2182</Words>
  <Application>Microsoft Office PowerPoint</Application>
  <PresentationFormat>Widescreen</PresentationFormat>
  <Paragraphs>121</Paragraphs>
  <Slides>74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ui-sans-serif</vt:lpstr>
      <vt:lpstr>等线</vt:lpstr>
      <vt:lpstr>等线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Hongfei Qi (Nokia)</dc:creator>
  <cp:lastModifiedBy>Hongfei Qi (Nokia)</cp:lastModifiedBy>
  <cp:revision>223</cp:revision>
  <dcterms:created xsi:type="dcterms:W3CDTF">2026-02-10T07:01:04Z</dcterms:created>
  <dcterms:modified xsi:type="dcterms:W3CDTF">2026-02-13T06:31:52Z</dcterms:modified>
</cp:coreProperties>
</file>